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3" r:id="rId1"/>
  </p:sldMasterIdLst>
  <p:notesMasterIdLst>
    <p:notesMasterId r:id="rId42"/>
  </p:notesMasterIdLst>
  <p:handoutMasterIdLst>
    <p:handoutMasterId r:id="rId43"/>
  </p:handoutMasterIdLst>
  <p:sldIdLst>
    <p:sldId id="400" r:id="rId2"/>
    <p:sldId id="352" r:id="rId3"/>
    <p:sldId id="509" r:id="rId4"/>
    <p:sldId id="505" r:id="rId5"/>
    <p:sldId id="432" r:id="rId6"/>
    <p:sldId id="433" r:id="rId7"/>
    <p:sldId id="508" r:id="rId8"/>
    <p:sldId id="537" r:id="rId9"/>
    <p:sldId id="469" r:id="rId10"/>
    <p:sldId id="470" r:id="rId11"/>
    <p:sldId id="471" r:id="rId12"/>
    <p:sldId id="532" r:id="rId13"/>
    <p:sldId id="522" r:id="rId14"/>
    <p:sldId id="538" r:id="rId15"/>
    <p:sldId id="473" r:id="rId16"/>
    <p:sldId id="474" r:id="rId17"/>
    <p:sldId id="533" r:id="rId18"/>
    <p:sldId id="475" r:id="rId19"/>
    <p:sldId id="476" r:id="rId20"/>
    <p:sldId id="477" r:id="rId21"/>
    <p:sldId id="534" r:id="rId22"/>
    <p:sldId id="510" r:id="rId23"/>
    <p:sldId id="511" r:id="rId24"/>
    <p:sldId id="512" r:id="rId25"/>
    <p:sldId id="497" r:id="rId26"/>
    <p:sldId id="498" r:id="rId27"/>
    <p:sldId id="500" r:id="rId28"/>
    <p:sldId id="501" r:id="rId29"/>
    <p:sldId id="535" r:id="rId30"/>
    <p:sldId id="513" r:id="rId31"/>
    <p:sldId id="523" r:id="rId32"/>
    <p:sldId id="514" r:id="rId33"/>
    <p:sldId id="524" r:id="rId34"/>
    <p:sldId id="515" r:id="rId35"/>
    <p:sldId id="516" r:id="rId36"/>
    <p:sldId id="517" r:id="rId37"/>
    <p:sldId id="526" r:id="rId38"/>
    <p:sldId id="518" r:id="rId39"/>
    <p:sldId id="525" r:id="rId40"/>
    <p:sldId id="527" r:id="rId41"/>
  </p:sldIdLst>
  <p:sldSz cx="9144000" cy="6858000" type="screen4x3"/>
  <p:notesSz cx="7300913" cy="9586913"/>
  <p:defaultTextStyle>
    <a:defPPr>
      <a:defRPr lang="en-US"/>
    </a:defPPr>
    <a:lvl1pPr algn="ctr" rtl="0" eaLnBrk="0" fontAlgn="base" hangingPunct="0">
      <a:spcBef>
        <a:spcPct val="2000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2000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2000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2000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2000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0">
          <p15:clr>
            <a:srgbClr val="A4A3A4"/>
          </p15:clr>
        </p15:guide>
        <p15:guide id="2" pos="229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8FE3BF"/>
    <a:srgbClr val="FFB1B1"/>
    <a:srgbClr val="0000FF"/>
    <a:srgbClr val="000000"/>
    <a:srgbClr val="FF5050"/>
    <a:srgbClr val="AA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6327" autoAdjust="0"/>
  </p:normalViewPr>
  <p:slideViewPr>
    <p:cSldViewPr>
      <p:cViewPr varScale="1">
        <p:scale>
          <a:sx n="123" d="100"/>
          <a:sy n="123" d="100"/>
        </p:scale>
        <p:origin x="186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1512" y="-78"/>
      </p:cViewPr>
      <p:guideLst>
        <p:guide orient="horz" pos="3020"/>
        <p:guide pos="229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53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371" tIns="47686" rIns="95371" bIns="47686" numCol="1" anchor="t" anchorCtr="0" compatLnSpc="1">
            <a:prstTxWarp prst="textNoShape">
              <a:avLst/>
            </a:prstTxWarp>
          </a:bodyPr>
          <a:lstStyle>
            <a:lvl1pPr algn="l" defTabSz="954088">
              <a:defRPr sz="1300">
                <a:solidFill>
                  <a:srgbClr val="FFFF66"/>
                </a:solidFill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25913" y="0"/>
            <a:ext cx="31337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371" tIns="47686" rIns="95371" bIns="47686" numCol="1" anchor="t" anchorCtr="0" compatLnSpc="1">
            <a:prstTxWarp prst="textNoShape">
              <a:avLst/>
            </a:prstTxWarp>
          </a:bodyPr>
          <a:lstStyle>
            <a:lvl1pPr algn="r" defTabSz="954088">
              <a:defRPr sz="1300">
                <a:solidFill>
                  <a:srgbClr val="FFFF66"/>
                </a:solidFill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259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70975"/>
            <a:ext cx="31353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371" tIns="47686" rIns="95371" bIns="47686" numCol="1" anchor="b" anchorCtr="0" compatLnSpc="1">
            <a:prstTxWarp prst="textNoShape">
              <a:avLst/>
            </a:prstTxWarp>
          </a:bodyPr>
          <a:lstStyle>
            <a:lvl1pPr algn="l" defTabSz="954088">
              <a:defRPr sz="1300">
                <a:solidFill>
                  <a:srgbClr val="FFFF66"/>
                </a:solidFill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259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25913" y="9070975"/>
            <a:ext cx="31337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371" tIns="47686" rIns="95371" bIns="47686" numCol="1" anchor="b" anchorCtr="0" compatLnSpc="1">
            <a:prstTxWarp prst="textNoShape">
              <a:avLst/>
            </a:prstTxWarp>
          </a:bodyPr>
          <a:lstStyle>
            <a:lvl1pPr algn="r" defTabSz="954088">
              <a:defRPr sz="1300">
                <a:solidFill>
                  <a:srgbClr val="FFFF66"/>
                </a:solidFill>
                <a:cs typeface="+mn-cs"/>
              </a:defRPr>
            </a:lvl1pPr>
          </a:lstStyle>
          <a:p>
            <a:pPr>
              <a:defRPr/>
            </a:pPr>
            <a:fld id="{E6E5002D-3E0A-4547-BA10-E561401CACE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63521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09538"/>
            <a:ext cx="844550" cy="2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66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6034" tIns="48016" rIns="96034" bIns="48016" numCol="1" anchor="ctr" anchorCtr="0" compatLnSpc="1">
            <a:prstTxWarp prst="textNoShape">
              <a:avLst/>
            </a:prstTxWarp>
            <a:spAutoFit/>
          </a:bodyPr>
          <a:lstStyle>
            <a:lvl1pPr algn="l" defTabSz="954088">
              <a:defRPr sz="1300">
                <a:solidFill>
                  <a:srgbClr val="FFFF66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6230938" y="109538"/>
            <a:ext cx="1028700" cy="2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66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6034" tIns="48016" rIns="96034" bIns="48016" numCol="1" anchor="ctr" anchorCtr="0" compatLnSpc="1">
            <a:prstTxWarp prst="textNoShape">
              <a:avLst/>
            </a:prstTxWarp>
            <a:spAutoFit/>
          </a:bodyPr>
          <a:lstStyle>
            <a:lvl1pPr algn="r" defTabSz="954088">
              <a:defRPr sz="1300">
                <a:solidFill>
                  <a:srgbClr val="FFFF66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36600"/>
            <a:ext cx="4819650" cy="36147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034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9013" y="6094413"/>
            <a:ext cx="2652712" cy="123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66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6034" tIns="48016" rIns="96034" bIns="48016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93225"/>
            <a:ext cx="771525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66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6034" tIns="48016" rIns="96034" bIns="48016" numCol="1" anchor="b" anchorCtr="0" compatLnSpc="1">
            <a:prstTxWarp prst="textNoShape">
              <a:avLst/>
            </a:prstTxWarp>
            <a:spAutoFit/>
          </a:bodyPr>
          <a:lstStyle>
            <a:lvl1pPr algn="l" defTabSz="954088">
              <a:defRPr sz="1300">
                <a:solidFill>
                  <a:srgbClr val="FFFF66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865938" y="9293225"/>
            <a:ext cx="393700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66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6034" tIns="48016" rIns="96034" bIns="48016" numCol="1" anchor="b" anchorCtr="0" compatLnSpc="1">
            <a:prstTxWarp prst="textNoShape">
              <a:avLst/>
            </a:prstTxWarp>
            <a:spAutoFit/>
          </a:bodyPr>
          <a:lstStyle>
            <a:lvl1pPr algn="r" defTabSz="954088">
              <a:defRPr sz="1300">
                <a:solidFill>
                  <a:srgbClr val="FFFF66"/>
                </a:solidFill>
                <a:cs typeface="+mn-cs"/>
              </a:defRPr>
            </a:lvl1pPr>
          </a:lstStyle>
          <a:p>
            <a:pPr>
              <a:defRPr/>
            </a:pPr>
            <a:fld id="{A9A003B4-8F41-0140-B04A-DA574BFE53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259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52550" y="3913188"/>
            <a:ext cx="6438900" cy="16938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695325" y="2298700"/>
            <a:ext cx="7753350" cy="1130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0389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4267200" cy="3048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Version 2010-2011</a:t>
            </a:r>
            <a:r>
              <a:rPr lang="en-GB"/>
              <a:t>                       </a:t>
            </a:r>
            <a:r>
              <a:rPr lang="en-US"/>
              <a:t>Topic 3: Noise Reduction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68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1475" y="93663"/>
            <a:ext cx="2141538" cy="62309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2100" y="93663"/>
            <a:ext cx="6276975" cy="62309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4267200" cy="3048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Version 2010-2011</a:t>
            </a:r>
            <a:r>
              <a:rPr lang="en-GB"/>
              <a:t>                       </a:t>
            </a:r>
            <a:r>
              <a:rPr lang="en-US"/>
              <a:t>Topic 3: Noise Reduction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610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93663"/>
            <a:ext cx="8547100" cy="781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035050"/>
            <a:ext cx="4202113" cy="5289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035050"/>
            <a:ext cx="4203700" cy="5289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4267200" cy="3048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Version 2010-2011</a:t>
            </a:r>
            <a:r>
              <a:rPr lang="en-GB"/>
              <a:t>                       </a:t>
            </a:r>
            <a:r>
              <a:rPr lang="en-US"/>
              <a:t>Topic 3: Noise Reduction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442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93663"/>
            <a:ext cx="8547100" cy="781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035050"/>
            <a:ext cx="4202113" cy="5289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9313" y="1035050"/>
            <a:ext cx="4203700" cy="2568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9313" y="3756025"/>
            <a:ext cx="4203700" cy="2568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4267200" cy="3048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Version 2010-2011</a:t>
            </a:r>
            <a:r>
              <a:rPr lang="en-GB"/>
              <a:t>                       </a:t>
            </a:r>
            <a:r>
              <a:rPr lang="en-US"/>
              <a:t>Topic 3: Noise Reduction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08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93663"/>
            <a:ext cx="8547100" cy="781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1035050"/>
            <a:ext cx="8558213" cy="52895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4267200" cy="3048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Version 2010-2011</a:t>
            </a:r>
            <a:r>
              <a:rPr lang="en-GB"/>
              <a:t>                       </a:t>
            </a:r>
            <a:r>
              <a:rPr lang="en-US"/>
              <a:t>Topic 3: Noise Reduction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308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4267200" cy="3048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Version 2010-2011</a:t>
            </a:r>
            <a:r>
              <a:rPr lang="en-GB"/>
              <a:t>                       </a:t>
            </a:r>
            <a:r>
              <a:rPr lang="en-US"/>
              <a:t>Topic 3: Noise Reduction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15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4267200" cy="3048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Version 2010-2011</a:t>
            </a:r>
            <a:r>
              <a:rPr lang="en-GB"/>
              <a:t>                       </a:t>
            </a:r>
            <a:r>
              <a:rPr lang="en-US"/>
              <a:t>Topic 3: Noise Reduction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355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35050"/>
            <a:ext cx="4202113" cy="5289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035050"/>
            <a:ext cx="4203700" cy="5289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4267200" cy="3048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Version 2010-2011</a:t>
            </a:r>
            <a:r>
              <a:rPr lang="en-GB"/>
              <a:t>                       </a:t>
            </a:r>
            <a:r>
              <a:rPr lang="en-US"/>
              <a:t>Topic 3: Noise Reduction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705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4267200" cy="3048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Version 2010-2011</a:t>
            </a:r>
            <a:r>
              <a:rPr lang="en-GB"/>
              <a:t>                       </a:t>
            </a:r>
            <a:r>
              <a:rPr lang="en-US"/>
              <a:t>Topic 3: Noise Reduction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747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4267200" cy="3048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Version 2010-2011</a:t>
            </a:r>
            <a:r>
              <a:rPr lang="en-GB"/>
              <a:t>                       </a:t>
            </a:r>
            <a:r>
              <a:rPr lang="en-US"/>
              <a:t>Topic 3: Noise Reduction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111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4267200" cy="3048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Version 2010-2011</a:t>
            </a:r>
            <a:r>
              <a:rPr lang="en-GB"/>
              <a:t>                       </a:t>
            </a:r>
            <a:r>
              <a:rPr lang="en-US"/>
              <a:t>Topic 3: Noise Reduction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918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4267200" cy="3048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Version 2010-2011</a:t>
            </a:r>
            <a:r>
              <a:rPr lang="en-GB"/>
              <a:t>                       </a:t>
            </a:r>
            <a:r>
              <a:rPr lang="en-US"/>
              <a:t>Topic 3: Noise Reduction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410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4267200" cy="3048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Version 2010-2011</a:t>
            </a:r>
            <a:r>
              <a:rPr lang="en-GB"/>
              <a:t>                       </a:t>
            </a:r>
            <a:r>
              <a:rPr lang="en-US"/>
              <a:t>Topic 3: Noise Reduction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448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>
                <a:gamma/>
                <a:tint val="69804"/>
                <a:invGamma/>
              </a:schemeClr>
            </a:gs>
            <a:gs pos="100000">
              <a:schemeClr val="tx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35050"/>
            <a:ext cx="8558213" cy="528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328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93663"/>
            <a:ext cx="85471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32804" name="Line 4"/>
          <p:cNvSpPr>
            <a:spLocks noChangeShapeType="1"/>
          </p:cNvSpPr>
          <p:nvPr/>
        </p:nvSpPr>
        <p:spPr bwMode="auto">
          <a:xfrm flipH="1">
            <a:off x="219075" y="968375"/>
            <a:ext cx="87058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2805" name="Rectangle 5"/>
          <p:cNvSpPr>
            <a:spLocks noChangeArrowheads="1"/>
          </p:cNvSpPr>
          <p:nvPr/>
        </p:nvSpPr>
        <p:spPr bwMode="auto">
          <a:xfrm>
            <a:off x="228600" y="6417518"/>
            <a:ext cx="6935788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algn="l">
              <a:spcBef>
                <a:spcPct val="0"/>
              </a:spcBef>
              <a:defRPr/>
            </a:pPr>
            <a:r>
              <a:rPr lang="en-US" sz="1200" b="0" dirty="0">
                <a:cs typeface="+mn-cs"/>
              </a:rPr>
              <a:t>Digital Audio Signal Processing                Version 2023-2024          Chapter-2: Single-Channel Noise Reduction     </a:t>
            </a:r>
            <a:endParaRPr lang="en-GB" sz="1000" b="0" dirty="0">
              <a:latin typeface="Univers" charset="0"/>
              <a:cs typeface="+mn-cs"/>
            </a:endParaRPr>
          </a:p>
        </p:txBody>
      </p:sp>
      <p:sp>
        <p:nvSpPr>
          <p:cNvPr id="332807" name="Rectangle 7"/>
          <p:cNvSpPr>
            <a:spLocks noChangeArrowheads="1"/>
          </p:cNvSpPr>
          <p:nvPr/>
        </p:nvSpPr>
        <p:spPr bwMode="auto">
          <a:xfrm>
            <a:off x="7034213" y="6400800"/>
            <a:ext cx="18288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algn="r">
              <a:spcBef>
                <a:spcPct val="0"/>
              </a:spcBef>
              <a:defRPr/>
            </a:pPr>
            <a:r>
              <a:rPr lang="en-GB" sz="1200" b="0" dirty="0">
                <a:cs typeface="+mn-cs"/>
              </a:rPr>
              <a:t> </a:t>
            </a:r>
            <a:fld id="{E8D482BD-B09D-484C-9212-0886FF83F114}" type="slidenum">
              <a:rPr lang="en-GB" sz="1200" b="0" smtClean="0">
                <a:cs typeface="+mn-cs"/>
              </a:rPr>
              <a:pPr algn="r">
                <a:spcBef>
                  <a:spcPct val="0"/>
                </a:spcBef>
                <a:defRPr/>
              </a:pPr>
              <a:t>‹#›</a:t>
            </a:fld>
            <a:r>
              <a:rPr lang="en-GB" sz="1200" b="0" dirty="0">
                <a:cs typeface="+mn-cs"/>
              </a:rPr>
              <a:t>/40</a:t>
            </a:r>
          </a:p>
        </p:txBody>
      </p:sp>
      <p:sp>
        <p:nvSpPr>
          <p:cNvPr id="332808" name="Line 8"/>
          <p:cNvSpPr>
            <a:spLocks noChangeShapeType="1"/>
          </p:cNvSpPr>
          <p:nvPr/>
        </p:nvSpPr>
        <p:spPr bwMode="auto">
          <a:xfrm flipH="1">
            <a:off x="228600" y="6324600"/>
            <a:ext cx="87058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dt="0"/>
  <p:txStyles>
    <p:titleStyle>
      <a:lvl1pPr algn="ctr" defTabSz="762000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ctr" defTabSz="762000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762000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762000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762000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762000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</a:defRPr>
      </a:lvl6pPr>
      <a:lvl7pPr marL="914400" algn="ctr" defTabSz="762000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</a:defRPr>
      </a:lvl7pPr>
      <a:lvl8pPr marL="1371600" algn="ctr" defTabSz="762000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</a:defRPr>
      </a:lvl8pPr>
      <a:lvl9pPr marL="1828800" algn="ctr" defTabSz="762000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 b="1">
          <a:solidFill>
            <a:schemeClr val="bg1"/>
          </a:solidFill>
          <a:latin typeface="+mn-lt"/>
          <a:ea typeface="+mn-ea"/>
          <a:cs typeface="ＭＳ Ｐゴシック" charset="0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bg1"/>
          </a:solidFill>
          <a:latin typeface="+mn-lt"/>
          <a:ea typeface="+mn-ea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bg1"/>
          </a:solidFill>
          <a:latin typeface="+mn-lt"/>
          <a:ea typeface="+mn-ea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bg1"/>
          </a:solidFill>
          <a:latin typeface="+mn-lt"/>
          <a:ea typeface="+mn-ea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bg1"/>
          </a:solidFill>
          <a:latin typeface="+mn-lt"/>
          <a:ea typeface="+mn-ea"/>
        </a:defRPr>
      </a:lvl5pPr>
      <a:lvl6pPr marL="25146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7" Type="http://schemas.openxmlformats.org/officeDocument/2006/relationships/image" Target="../media/image22.w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21.emf"/><Relationship Id="rId4" Type="http://schemas.openxmlformats.org/officeDocument/2006/relationships/oleObject" Target="../embeddings/oleObject2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image" Target="../media/image23.emf"/><Relationship Id="rId7" Type="http://schemas.openxmlformats.org/officeDocument/2006/relationships/image" Target="../media/image25.e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24.e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22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35.bin"/><Relationship Id="rId18" Type="http://schemas.openxmlformats.org/officeDocument/2006/relationships/image" Target="../media/image32.emf"/><Relationship Id="rId26" Type="http://schemas.openxmlformats.org/officeDocument/2006/relationships/image" Target="../media/image36.emf"/><Relationship Id="rId3" Type="http://schemas.openxmlformats.org/officeDocument/2006/relationships/image" Target="../media/image26.wmf"/><Relationship Id="rId21" Type="http://schemas.openxmlformats.org/officeDocument/2006/relationships/oleObject" Target="../embeddings/oleObject40.bin"/><Relationship Id="rId34" Type="http://schemas.openxmlformats.org/officeDocument/2006/relationships/oleObject" Target="../embeddings/oleObject47.bin"/><Relationship Id="rId7" Type="http://schemas.openxmlformats.org/officeDocument/2006/relationships/image" Target="../media/image28.emf"/><Relationship Id="rId12" Type="http://schemas.openxmlformats.org/officeDocument/2006/relationships/oleObject" Target="../embeddings/oleObject34.bin"/><Relationship Id="rId17" Type="http://schemas.openxmlformats.org/officeDocument/2006/relationships/oleObject" Target="../embeddings/oleObject38.bin"/><Relationship Id="rId25" Type="http://schemas.openxmlformats.org/officeDocument/2006/relationships/oleObject" Target="../embeddings/oleObject42.bin"/><Relationship Id="rId33" Type="http://schemas.openxmlformats.org/officeDocument/2006/relationships/oleObject" Target="../embeddings/oleObject46.bin"/><Relationship Id="rId2" Type="http://schemas.openxmlformats.org/officeDocument/2006/relationships/oleObject" Target="../embeddings/oleObject29.bin"/><Relationship Id="rId16" Type="http://schemas.openxmlformats.org/officeDocument/2006/relationships/image" Target="../media/image31.emf"/><Relationship Id="rId20" Type="http://schemas.openxmlformats.org/officeDocument/2006/relationships/image" Target="../media/image33.emf"/><Relationship Id="rId29" Type="http://schemas.openxmlformats.org/officeDocument/2006/relationships/oleObject" Target="../embeddings/oleObject44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30.emf"/><Relationship Id="rId24" Type="http://schemas.openxmlformats.org/officeDocument/2006/relationships/image" Target="../media/image35.emf"/><Relationship Id="rId32" Type="http://schemas.openxmlformats.org/officeDocument/2006/relationships/image" Target="../media/image39.emf"/><Relationship Id="rId5" Type="http://schemas.openxmlformats.org/officeDocument/2006/relationships/image" Target="../media/image27.wmf"/><Relationship Id="rId15" Type="http://schemas.openxmlformats.org/officeDocument/2006/relationships/oleObject" Target="../embeddings/oleObject37.bin"/><Relationship Id="rId23" Type="http://schemas.openxmlformats.org/officeDocument/2006/relationships/oleObject" Target="../embeddings/oleObject41.bin"/><Relationship Id="rId28" Type="http://schemas.openxmlformats.org/officeDocument/2006/relationships/image" Target="../media/image37.emf"/><Relationship Id="rId10" Type="http://schemas.openxmlformats.org/officeDocument/2006/relationships/oleObject" Target="../embeddings/oleObject33.bin"/><Relationship Id="rId19" Type="http://schemas.openxmlformats.org/officeDocument/2006/relationships/oleObject" Target="../embeddings/oleObject39.bin"/><Relationship Id="rId31" Type="http://schemas.openxmlformats.org/officeDocument/2006/relationships/oleObject" Target="../embeddings/oleObject45.bin"/><Relationship Id="rId4" Type="http://schemas.openxmlformats.org/officeDocument/2006/relationships/oleObject" Target="../embeddings/oleObject30.bin"/><Relationship Id="rId9" Type="http://schemas.openxmlformats.org/officeDocument/2006/relationships/image" Target="../media/image29.wmf"/><Relationship Id="rId14" Type="http://schemas.openxmlformats.org/officeDocument/2006/relationships/oleObject" Target="../embeddings/oleObject36.bin"/><Relationship Id="rId22" Type="http://schemas.openxmlformats.org/officeDocument/2006/relationships/image" Target="../media/image34.emf"/><Relationship Id="rId27" Type="http://schemas.openxmlformats.org/officeDocument/2006/relationships/oleObject" Target="../embeddings/oleObject43.bin"/><Relationship Id="rId30" Type="http://schemas.openxmlformats.org/officeDocument/2006/relationships/image" Target="../media/image38.emf"/><Relationship Id="rId8" Type="http://schemas.openxmlformats.org/officeDocument/2006/relationships/oleObject" Target="../embeddings/oleObject32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13" Type="http://schemas.openxmlformats.org/officeDocument/2006/relationships/image" Target="../media/image41.emf"/><Relationship Id="rId18" Type="http://schemas.openxmlformats.org/officeDocument/2006/relationships/oleObject" Target="../embeddings/oleObject56.bin"/><Relationship Id="rId3" Type="http://schemas.openxmlformats.org/officeDocument/2006/relationships/image" Target="../media/image30.emf"/><Relationship Id="rId7" Type="http://schemas.openxmlformats.org/officeDocument/2006/relationships/image" Target="../media/image27.wmf"/><Relationship Id="rId12" Type="http://schemas.openxmlformats.org/officeDocument/2006/relationships/oleObject" Target="../embeddings/oleObject53.bin"/><Relationship Id="rId17" Type="http://schemas.openxmlformats.org/officeDocument/2006/relationships/image" Target="../media/image43.emf"/><Relationship Id="rId2" Type="http://schemas.openxmlformats.org/officeDocument/2006/relationships/oleObject" Target="../embeddings/oleObject48.bin"/><Relationship Id="rId16" Type="http://schemas.openxmlformats.org/officeDocument/2006/relationships/oleObject" Target="../embeddings/oleObject55.bin"/><Relationship Id="rId20" Type="http://schemas.openxmlformats.org/officeDocument/2006/relationships/image" Target="../media/image44.emf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50.bin"/><Relationship Id="rId11" Type="http://schemas.openxmlformats.org/officeDocument/2006/relationships/image" Target="../media/image40.emf"/><Relationship Id="rId5" Type="http://schemas.openxmlformats.org/officeDocument/2006/relationships/image" Target="../media/image26.wmf"/><Relationship Id="rId15" Type="http://schemas.openxmlformats.org/officeDocument/2006/relationships/image" Target="../media/image42.emf"/><Relationship Id="rId10" Type="http://schemas.openxmlformats.org/officeDocument/2006/relationships/oleObject" Target="../embeddings/oleObject52.bin"/><Relationship Id="rId19" Type="http://schemas.openxmlformats.org/officeDocument/2006/relationships/oleObject" Target="../embeddings/oleObject57.bin"/><Relationship Id="rId4" Type="http://schemas.openxmlformats.org/officeDocument/2006/relationships/oleObject" Target="../embeddings/oleObject49.bin"/><Relationship Id="rId9" Type="http://schemas.openxmlformats.org/officeDocument/2006/relationships/image" Target="../media/image29.wmf"/><Relationship Id="rId14" Type="http://schemas.openxmlformats.org/officeDocument/2006/relationships/oleObject" Target="../embeddings/oleObject54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2.WAV"/><Relationship Id="rId7" Type="http://schemas.openxmlformats.org/officeDocument/2006/relationships/image" Target="../media/image45.w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oleObject" Target="../embeddings/oleObject58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7.wmf"/><Relationship Id="rId4" Type="http://schemas.openxmlformats.org/officeDocument/2006/relationships/audio" Target="../media/media2.WAV"/><Relationship Id="rId9" Type="http://schemas.openxmlformats.org/officeDocument/2006/relationships/oleObject" Target="../embeddings/oleObject59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oleObject" Target="../embeddings/oleObject60.bin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4.bin"/><Relationship Id="rId3" Type="http://schemas.openxmlformats.org/officeDocument/2006/relationships/image" Target="../media/image49.emf"/><Relationship Id="rId7" Type="http://schemas.openxmlformats.org/officeDocument/2006/relationships/image" Target="../media/image51.emf"/><Relationship Id="rId2" Type="http://schemas.openxmlformats.org/officeDocument/2006/relationships/oleObject" Target="../embeddings/oleObject6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3.bin"/><Relationship Id="rId11" Type="http://schemas.openxmlformats.org/officeDocument/2006/relationships/image" Target="../media/image53.emf"/><Relationship Id="rId5" Type="http://schemas.openxmlformats.org/officeDocument/2006/relationships/image" Target="../media/image50.wmf"/><Relationship Id="rId10" Type="http://schemas.openxmlformats.org/officeDocument/2006/relationships/oleObject" Target="../embeddings/oleObject65.bin"/><Relationship Id="rId4" Type="http://schemas.openxmlformats.org/officeDocument/2006/relationships/oleObject" Target="../embeddings/oleObject62.bin"/><Relationship Id="rId9" Type="http://schemas.openxmlformats.org/officeDocument/2006/relationships/image" Target="../media/image5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.w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9.bin"/><Relationship Id="rId3" Type="http://schemas.openxmlformats.org/officeDocument/2006/relationships/image" Target="../media/image54.wmf"/><Relationship Id="rId7" Type="http://schemas.openxmlformats.org/officeDocument/2006/relationships/image" Target="../media/image56.emf"/><Relationship Id="rId2" Type="http://schemas.openxmlformats.org/officeDocument/2006/relationships/oleObject" Target="../embeddings/oleObject6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8.bin"/><Relationship Id="rId11" Type="http://schemas.openxmlformats.org/officeDocument/2006/relationships/image" Target="../media/image58.emf"/><Relationship Id="rId5" Type="http://schemas.openxmlformats.org/officeDocument/2006/relationships/image" Target="../media/image55.emf"/><Relationship Id="rId10" Type="http://schemas.openxmlformats.org/officeDocument/2006/relationships/oleObject" Target="../embeddings/oleObject70.bin"/><Relationship Id="rId4" Type="http://schemas.openxmlformats.org/officeDocument/2006/relationships/oleObject" Target="../embeddings/oleObject67.bin"/><Relationship Id="rId9" Type="http://schemas.openxmlformats.org/officeDocument/2006/relationships/image" Target="../media/image5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oleObject" Target="../embeddings/oleObject72.bin"/><Relationship Id="rId4" Type="http://schemas.openxmlformats.org/officeDocument/2006/relationships/image" Target="../media/image60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6.bin"/><Relationship Id="rId3" Type="http://schemas.openxmlformats.org/officeDocument/2006/relationships/image" Target="../media/image62.emf"/><Relationship Id="rId7" Type="http://schemas.openxmlformats.org/officeDocument/2006/relationships/image" Target="../media/image64.emf"/><Relationship Id="rId2" Type="http://schemas.openxmlformats.org/officeDocument/2006/relationships/oleObject" Target="../embeddings/oleObject7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5.bin"/><Relationship Id="rId5" Type="http://schemas.openxmlformats.org/officeDocument/2006/relationships/image" Target="../media/image63.emf"/><Relationship Id="rId4" Type="http://schemas.openxmlformats.org/officeDocument/2006/relationships/oleObject" Target="../embeddings/oleObject74.bin"/><Relationship Id="rId9" Type="http://schemas.openxmlformats.org/officeDocument/2006/relationships/image" Target="../media/image65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emf"/><Relationship Id="rId7" Type="http://schemas.openxmlformats.org/officeDocument/2006/relationships/image" Target="../media/image69.png"/><Relationship Id="rId2" Type="http://schemas.openxmlformats.org/officeDocument/2006/relationships/oleObject" Target="../embeddings/oleObject7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5" Type="http://schemas.openxmlformats.org/officeDocument/2006/relationships/oleObject" Target="../embeddings/oleObject78.bin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oleObject" Target="../embeddings/oleObject79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emf"/><Relationship Id="rId4" Type="http://schemas.openxmlformats.org/officeDocument/2006/relationships/oleObject" Target="../embeddings/oleObject80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oleObject" Target="../embeddings/oleObject8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82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4.bin"/><Relationship Id="rId13" Type="http://schemas.openxmlformats.org/officeDocument/2006/relationships/image" Target="../media/image77.emf"/><Relationship Id="rId18" Type="http://schemas.openxmlformats.org/officeDocument/2006/relationships/image" Target="../media/image79.emf"/><Relationship Id="rId3" Type="http://schemas.microsoft.com/office/2007/relationships/media" Target="../media/media4.WAV"/><Relationship Id="rId7" Type="http://schemas.openxmlformats.org/officeDocument/2006/relationships/image" Target="../media/image74.emf"/><Relationship Id="rId12" Type="http://schemas.openxmlformats.org/officeDocument/2006/relationships/oleObject" Target="../embeddings/oleObject86.bin"/><Relationship Id="rId17" Type="http://schemas.openxmlformats.org/officeDocument/2006/relationships/oleObject" Target="../embeddings/oleObject88.bin"/><Relationship Id="rId2" Type="http://schemas.openxmlformats.org/officeDocument/2006/relationships/audio" Target="../media/media3.WAV"/><Relationship Id="rId16" Type="http://schemas.openxmlformats.org/officeDocument/2006/relationships/image" Target="../media/image46.png"/><Relationship Id="rId1" Type="http://schemas.microsoft.com/office/2007/relationships/media" Target="../media/media3.WAV"/><Relationship Id="rId6" Type="http://schemas.openxmlformats.org/officeDocument/2006/relationships/oleObject" Target="../embeddings/oleObject83.bin"/><Relationship Id="rId11" Type="http://schemas.openxmlformats.org/officeDocument/2006/relationships/image" Target="../media/image76.wm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8.emf"/><Relationship Id="rId10" Type="http://schemas.openxmlformats.org/officeDocument/2006/relationships/oleObject" Target="../embeddings/oleObject85.bin"/><Relationship Id="rId4" Type="http://schemas.openxmlformats.org/officeDocument/2006/relationships/audio" Target="../media/media4.WAV"/><Relationship Id="rId9" Type="http://schemas.openxmlformats.org/officeDocument/2006/relationships/image" Target="../media/image75.emf"/><Relationship Id="rId14" Type="http://schemas.openxmlformats.org/officeDocument/2006/relationships/oleObject" Target="../embeddings/oleObject87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2.bin"/><Relationship Id="rId13" Type="http://schemas.openxmlformats.org/officeDocument/2006/relationships/image" Target="../media/image85.emf"/><Relationship Id="rId18" Type="http://schemas.openxmlformats.org/officeDocument/2006/relationships/oleObject" Target="../embeddings/oleObject97.bin"/><Relationship Id="rId26" Type="http://schemas.openxmlformats.org/officeDocument/2006/relationships/oleObject" Target="../embeddings/oleObject101.bin"/><Relationship Id="rId3" Type="http://schemas.openxmlformats.org/officeDocument/2006/relationships/image" Target="../media/image80.emf"/><Relationship Id="rId21" Type="http://schemas.openxmlformats.org/officeDocument/2006/relationships/image" Target="../media/image89.emf"/><Relationship Id="rId7" Type="http://schemas.openxmlformats.org/officeDocument/2006/relationships/image" Target="../media/image82.wmf"/><Relationship Id="rId12" Type="http://schemas.openxmlformats.org/officeDocument/2006/relationships/oleObject" Target="../embeddings/oleObject94.bin"/><Relationship Id="rId17" Type="http://schemas.openxmlformats.org/officeDocument/2006/relationships/image" Target="../media/image87.wmf"/><Relationship Id="rId25" Type="http://schemas.openxmlformats.org/officeDocument/2006/relationships/image" Target="../media/image91.wmf"/><Relationship Id="rId2" Type="http://schemas.openxmlformats.org/officeDocument/2006/relationships/oleObject" Target="../embeddings/oleObject89.bin"/><Relationship Id="rId16" Type="http://schemas.openxmlformats.org/officeDocument/2006/relationships/oleObject" Target="../embeddings/oleObject96.bin"/><Relationship Id="rId20" Type="http://schemas.openxmlformats.org/officeDocument/2006/relationships/oleObject" Target="../embeddings/oleObject9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1.bin"/><Relationship Id="rId11" Type="http://schemas.openxmlformats.org/officeDocument/2006/relationships/image" Target="../media/image84.emf"/><Relationship Id="rId24" Type="http://schemas.openxmlformats.org/officeDocument/2006/relationships/oleObject" Target="../embeddings/oleObject100.bin"/><Relationship Id="rId5" Type="http://schemas.openxmlformats.org/officeDocument/2006/relationships/image" Target="../media/image81.wmf"/><Relationship Id="rId15" Type="http://schemas.openxmlformats.org/officeDocument/2006/relationships/image" Target="../media/image86.emf"/><Relationship Id="rId23" Type="http://schemas.openxmlformats.org/officeDocument/2006/relationships/image" Target="../media/image90.wmf"/><Relationship Id="rId10" Type="http://schemas.openxmlformats.org/officeDocument/2006/relationships/oleObject" Target="../embeddings/oleObject93.bin"/><Relationship Id="rId19" Type="http://schemas.openxmlformats.org/officeDocument/2006/relationships/image" Target="../media/image88.emf"/><Relationship Id="rId4" Type="http://schemas.openxmlformats.org/officeDocument/2006/relationships/oleObject" Target="../embeddings/oleObject90.bin"/><Relationship Id="rId9" Type="http://schemas.openxmlformats.org/officeDocument/2006/relationships/image" Target="../media/image83.wmf"/><Relationship Id="rId14" Type="http://schemas.openxmlformats.org/officeDocument/2006/relationships/oleObject" Target="../embeddings/oleObject95.bin"/><Relationship Id="rId22" Type="http://schemas.openxmlformats.org/officeDocument/2006/relationships/oleObject" Target="../embeddings/oleObject99.bin"/><Relationship Id="rId27" Type="http://schemas.openxmlformats.org/officeDocument/2006/relationships/image" Target="../media/image92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4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7" Type="http://schemas.openxmlformats.org/officeDocument/2006/relationships/image" Target="../media/image95.emf"/><Relationship Id="rId2" Type="http://schemas.openxmlformats.org/officeDocument/2006/relationships/oleObject" Target="../embeddings/oleObject10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04.bin"/><Relationship Id="rId5" Type="http://schemas.openxmlformats.org/officeDocument/2006/relationships/image" Target="../media/image94.emf"/><Relationship Id="rId4" Type="http://schemas.openxmlformats.org/officeDocument/2006/relationships/oleObject" Target="../embeddings/oleObject103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oleObject" Target="../embeddings/oleObject105.bin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oleObject" Target="../embeddings/oleObject106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0.bin"/><Relationship Id="rId3" Type="http://schemas.openxmlformats.org/officeDocument/2006/relationships/image" Target="../media/image98.emf"/><Relationship Id="rId7" Type="http://schemas.openxmlformats.org/officeDocument/2006/relationships/image" Target="../media/image100.wmf"/><Relationship Id="rId2" Type="http://schemas.openxmlformats.org/officeDocument/2006/relationships/oleObject" Target="../embeddings/oleObject10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09.bin"/><Relationship Id="rId5" Type="http://schemas.openxmlformats.org/officeDocument/2006/relationships/image" Target="../media/image99.emf"/><Relationship Id="rId4" Type="http://schemas.openxmlformats.org/officeDocument/2006/relationships/oleObject" Target="../embeddings/oleObject108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oleObject" Target="../embeddings/oleObject11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emf"/><Relationship Id="rId4" Type="http://schemas.openxmlformats.org/officeDocument/2006/relationships/oleObject" Target="../embeddings/oleObject112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oleObject" Target="../embeddings/oleObject11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emf"/><Relationship Id="rId4" Type="http://schemas.openxmlformats.org/officeDocument/2006/relationships/oleObject" Target="../embeddings/oleObject114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8.bin"/><Relationship Id="rId3" Type="http://schemas.openxmlformats.org/officeDocument/2006/relationships/image" Target="../media/image105.wmf"/><Relationship Id="rId7" Type="http://schemas.openxmlformats.org/officeDocument/2006/relationships/image" Target="../media/image107.emf"/><Relationship Id="rId12" Type="http://schemas.openxmlformats.org/officeDocument/2006/relationships/oleObject" Target="../embeddings/oleObject120.bin"/><Relationship Id="rId2" Type="http://schemas.openxmlformats.org/officeDocument/2006/relationships/oleObject" Target="../embeddings/oleObject11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17.bin"/><Relationship Id="rId11" Type="http://schemas.openxmlformats.org/officeDocument/2006/relationships/image" Target="../media/image109.emf"/><Relationship Id="rId5" Type="http://schemas.openxmlformats.org/officeDocument/2006/relationships/image" Target="../media/image106.emf"/><Relationship Id="rId10" Type="http://schemas.openxmlformats.org/officeDocument/2006/relationships/oleObject" Target="../embeddings/oleObject119.bin"/><Relationship Id="rId4" Type="http://schemas.openxmlformats.org/officeDocument/2006/relationships/oleObject" Target="../embeddings/oleObject116.bin"/><Relationship Id="rId9" Type="http://schemas.openxmlformats.org/officeDocument/2006/relationships/image" Target="../media/image108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4.bin"/><Relationship Id="rId13" Type="http://schemas.openxmlformats.org/officeDocument/2006/relationships/oleObject" Target="../embeddings/oleObject128.bin"/><Relationship Id="rId18" Type="http://schemas.openxmlformats.org/officeDocument/2006/relationships/oleObject" Target="../embeddings/oleObject131.bin"/><Relationship Id="rId3" Type="http://schemas.openxmlformats.org/officeDocument/2006/relationships/image" Target="../media/image110.wmf"/><Relationship Id="rId21" Type="http://schemas.openxmlformats.org/officeDocument/2006/relationships/image" Target="../media/image117.emf"/><Relationship Id="rId7" Type="http://schemas.openxmlformats.org/officeDocument/2006/relationships/image" Target="../media/image112.wmf"/><Relationship Id="rId12" Type="http://schemas.openxmlformats.org/officeDocument/2006/relationships/oleObject" Target="../embeddings/oleObject127.bin"/><Relationship Id="rId17" Type="http://schemas.openxmlformats.org/officeDocument/2006/relationships/image" Target="../media/image115.emf"/><Relationship Id="rId25" Type="http://schemas.openxmlformats.org/officeDocument/2006/relationships/image" Target="../media/image119.emf"/><Relationship Id="rId2" Type="http://schemas.openxmlformats.org/officeDocument/2006/relationships/oleObject" Target="../embeddings/oleObject121.bin"/><Relationship Id="rId16" Type="http://schemas.openxmlformats.org/officeDocument/2006/relationships/oleObject" Target="../embeddings/oleObject130.bin"/><Relationship Id="rId20" Type="http://schemas.openxmlformats.org/officeDocument/2006/relationships/oleObject" Target="../embeddings/oleObject13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23.bin"/><Relationship Id="rId11" Type="http://schemas.openxmlformats.org/officeDocument/2006/relationships/oleObject" Target="../embeddings/oleObject126.bin"/><Relationship Id="rId24" Type="http://schemas.openxmlformats.org/officeDocument/2006/relationships/oleObject" Target="../embeddings/oleObject134.bin"/><Relationship Id="rId5" Type="http://schemas.openxmlformats.org/officeDocument/2006/relationships/image" Target="../media/image111.wmf"/><Relationship Id="rId15" Type="http://schemas.openxmlformats.org/officeDocument/2006/relationships/image" Target="../media/image114.emf"/><Relationship Id="rId23" Type="http://schemas.openxmlformats.org/officeDocument/2006/relationships/image" Target="../media/image118.emf"/><Relationship Id="rId10" Type="http://schemas.openxmlformats.org/officeDocument/2006/relationships/oleObject" Target="../embeddings/oleObject125.bin"/><Relationship Id="rId19" Type="http://schemas.openxmlformats.org/officeDocument/2006/relationships/image" Target="../media/image116.emf"/><Relationship Id="rId4" Type="http://schemas.openxmlformats.org/officeDocument/2006/relationships/oleObject" Target="../embeddings/oleObject122.bin"/><Relationship Id="rId9" Type="http://schemas.openxmlformats.org/officeDocument/2006/relationships/image" Target="../media/image113.wmf"/><Relationship Id="rId14" Type="http://schemas.openxmlformats.org/officeDocument/2006/relationships/oleObject" Target="../embeddings/oleObject129.bin"/><Relationship Id="rId22" Type="http://schemas.openxmlformats.org/officeDocument/2006/relationships/oleObject" Target="../embeddings/oleObject133.bin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oleObject" Target="../embeddings/oleObject135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5.wmf"/><Relationship Id="rId7" Type="http://schemas.openxmlformats.org/officeDocument/2006/relationships/image" Target="../media/image7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9.wmf"/><Relationship Id="rId7" Type="http://schemas.openxmlformats.org/officeDocument/2006/relationships/image" Target="../media/image11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13.emf"/><Relationship Id="rId5" Type="http://schemas.openxmlformats.org/officeDocument/2006/relationships/image" Target="../media/image10.e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13.xml"/><Relationship Id="rId4" Type="http://schemas.openxmlformats.org/officeDocument/2006/relationships/oleObject" Target="../embeddings/oleObject15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image" Target="../media/image14.emf"/><Relationship Id="rId7" Type="http://schemas.openxmlformats.org/officeDocument/2006/relationships/image" Target="../media/image16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295400"/>
            <a:ext cx="8839200" cy="14478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en-US" sz="2800" dirty="0">
                <a:cs typeface="+mj-cs"/>
              </a:rPr>
              <a:t>Digital Audio Signal Processing</a:t>
            </a:r>
            <a:br>
              <a:rPr lang="en-US" sz="2800" dirty="0">
                <a:cs typeface="+mj-cs"/>
              </a:rPr>
            </a:br>
            <a:br>
              <a:rPr lang="en-US" sz="2800" dirty="0">
                <a:cs typeface="+mj-cs"/>
              </a:rPr>
            </a:br>
            <a:r>
              <a:rPr lang="en-US" sz="6000" dirty="0"/>
              <a:t>DASP</a:t>
            </a:r>
            <a:br>
              <a:rPr lang="en-US" sz="6000" dirty="0"/>
            </a:br>
            <a:br>
              <a:rPr lang="en-US" sz="2800" dirty="0">
                <a:cs typeface="+mj-cs"/>
              </a:rPr>
            </a:br>
            <a:r>
              <a:rPr lang="en-US" sz="2800" dirty="0">
                <a:cs typeface="+mj-cs"/>
              </a:rPr>
              <a:t>Chapter-2</a:t>
            </a:r>
            <a:br>
              <a:rPr lang="en-US" sz="2800" dirty="0">
                <a:cs typeface="+mj-cs"/>
              </a:rPr>
            </a:br>
            <a:r>
              <a:rPr lang="en-US" sz="3200" dirty="0">
                <a:cs typeface="+mj-cs"/>
              </a:rPr>
              <a:t>Single-Channel Noise Reduction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4262710"/>
            <a:ext cx="7467600" cy="240665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n-cs"/>
              </a:rPr>
              <a:t>Marc </a:t>
            </a:r>
            <a:r>
              <a:rPr lang="en-US" dirty="0" err="1">
                <a:cs typeface="+mn-cs"/>
              </a:rPr>
              <a:t>Moonen</a:t>
            </a:r>
            <a:r>
              <a:rPr lang="en-US" dirty="0">
                <a:cs typeface="+mn-cs"/>
              </a:rPr>
              <a:t> &amp; </a:t>
            </a:r>
            <a:r>
              <a:rPr lang="en-US" u="sng" dirty="0" err="1">
                <a:cs typeface="+mn-cs"/>
              </a:rPr>
              <a:t>Arnout</a:t>
            </a:r>
            <a:r>
              <a:rPr lang="en-US" u="sng" dirty="0">
                <a:cs typeface="+mn-cs"/>
              </a:rPr>
              <a:t> </a:t>
            </a:r>
            <a:r>
              <a:rPr lang="en-US" u="sng" dirty="0" err="1">
                <a:cs typeface="+mn-cs"/>
              </a:rPr>
              <a:t>Roebben</a:t>
            </a:r>
            <a:endParaRPr lang="en-US" u="sng" dirty="0">
              <a:cs typeface="+mn-cs"/>
            </a:endParaRPr>
          </a:p>
          <a:p>
            <a:pPr>
              <a:defRPr/>
            </a:pPr>
            <a:r>
              <a:rPr lang="en-US" sz="2400" dirty="0">
                <a:cs typeface="+mn-cs"/>
              </a:rPr>
              <a:t>Dept. E.E./ESAT-STADIUS, KU Leuven</a:t>
            </a:r>
          </a:p>
          <a:p>
            <a:pPr>
              <a:defRPr/>
            </a:pPr>
            <a:r>
              <a:rPr lang="en-US" sz="2400" dirty="0" err="1">
                <a:cs typeface="+mn-cs"/>
              </a:rPr>
              <a:t>marc.moonen@kuleuven.be</a:t>
            </a:r>
            <a:endParaRPr lang="en-US" sz="2400" dirty="0">
              <a:cs typeface="+mn-cs"/>
            </a:endParaRPr>
          </a:p>
          <a:p>
            <a:pPr>
              <a:defRPr/>
            </a:pPr>
            <a:r>
              <a:rPr lang="en-US" sz="2400" dirty="0" err="1">
                <a:cs typeface="+mn-cs"/>
              </a:rPr>
              <a:t>homes.esat.kuleuven.be</a:t>
            </a:r>
            <a:r>
              <a:rPr lang="en-US" sz="2400" dirty="0">
                <a:cs typeface="+mn-cs"/>
              </a:rPr>
              <a:t>/~</a:t>
            </a:r>
            <a:r>
              <a:rPr lang="en-US" sz="2400" dirty="0" err="1">
                <a:cs typeface="+mn-cs"/>
              </a:rPr>
              <a:t>moonen</a:t>
            </a:r>
            <a:r>
              <a:rPr lang="en-US" sz="2400" dirty="0">
                <a:cs typeface="+mn-cs"/>
              </a:rPr>
              <a:t>/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sz="3200">
                <a:cs typeface="+mj-cs"/>
              </a:rPr>
              <a:t>Spectral Subtraction: </a:t>
            </a:r>
            <a:r>
              <a:rPr lang="en-US" sz="3200">
                <a:cs typeface="+mj-cs"/>
              </a:rPr>
              <a:t>Gain Functions</a:t>
            </a:r>
            <a:endParaRPr lang="nl-NL" sz="3200">
              <a:cs typeface="+mj-cs"/>
            </a:endParaRPr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981075"/>
            <a:ext cx="8588375" cy="5343525"/>
          </a:xfrm>
        </p:spPr>
        <p:txBody>
          <a:bodyPr/>
          <a:lstStyle/>
          <a:p>
            <a:pPr>
              <a:defRPr/>
            </a:pPr>
            <a:r>
              <a:rPr lang="nl-BE" sz="2400" dirty="0">
                <a:cs typeface="+mn-cs"/>
              </a:rPr>
              <a:t>Example 2: Magnitude Subtraction </a:t>
            </a:r>
          </a:p>
          <a:p>
            <a:pPr lvl="1">
              <a:defRPr/>
            </a:pPr>
            <a:r>
              <a:rPr lang="nl-BE" sz="2000" dirty="0"/>
              <a:t>Signal model:</a:t>
            </a:r>
          </a:p>
          <a:p>
            <a:pPr>
              <a:defRPr/>
            </a:pPr>
            <a:endParaRPr lang="nl-BE" sz="2000" dirty="0">
              <a:cs typeface="+mn-cs"/>
            </a:endParaRPr>
          </a:p>
          <a:p>
            <a:pPr>
              <a:defRPr/>
            </a:pPr>
            <a:endParaRPr lang="nl-BE" sz="2000" dirty="0">
              <a:cs typeface="+mn-cs"/>
            </a:endParaRPr>
          </a:p>
          <a:p>
            <a:pPr lvl="1">
              <a:defRPr/>
            </a:pPr>
            <a:r>
              <a:rPr lang="nl-BE" sz="2000" dirty="0"/>
              <a:t>Estimation of clean speech spectrum:</a:t>
            </a:r>
          </a:p>
          <a:p>
            <a:pPr lvl="1">
              <a:defRPr/>
            </a:pPr>
            <a:endParaRPr lang="nl-BE" sz="2000" dirty="0"/>
          </a:p>
          <a:p>
            <a:pPr>
              <a:defRPr/>
            </a:pPr>
            <a:endParaRPr lang="nl-BE" sz="2000" dirty="0">
              <a:cs typeface="+mn-cs"/>
            </a:endParaRPr>
          </a:p>
          <a:p>
            <a:pPr>
              <a:defRPr/>
            </a:pPr>
            <a:endParaRPr lang="nl-BE" sz="2000" dirty="0">
              <a:cs typeface="+mn-cs"/>
            </a:endParaRPr>
          </a:p>
          <a:p>
            <a:pPr>
              <a:defRPr/>
            </a:pPr>
            <a:endParaRPr lang="nl-BE" sz="2000" dirty="0">
              <a:cs typeface="+mn-cs"/>
            </a:endParaRPr>
          </a:p>
          <a:p>
            <a:pPr>
              <a:defRPr/>
            </a:pPr>
            <a:endParaRPr lang="nl-BE" sz="2000" dirty="0">
              <a:cs typeface="+mn-cs"/>
            </a:endParaRPr>
          </a:p>
          <a:p>
            <a:pPr>
              <a:defRPr/>
            </a:pPr>
            <a:endParaRPr lang="nl-BE" sz="2000" dirty="0">
              <a:cs typeface="+mn-cs"/>
            </a:endParaRPr>
          </a:p>
          <a:p>
            <a:pPr lvl="1">
              <a:spcBef>
                <a:spcPts val="1680"/>
              </a:spcBef>
              <a:defRPr/>
            </a:pPr>
            <a:r>
              <a:rPr lang="nl-BE" sz="2000" dirty="0"/>
              <a:t>PS:</a:t>
            </a:r>
            <a:r>
              <a:rPr lang="nl-BE" sz="2000" b="1" dirty="0"/>
              <a:t> </a:t>
            </a:r>
            <a:r>
              <a:rPr lang="nl-BE" sz="2000" dirty="0"/>
              <a:t>half-wave rectification</a:t>
            </a:r>
            <a:endParaRPr lang="nl-BE" b="1" dirty="0"/>
          </a:p>
          <a:p>
            <a:pPr lvl="1">
              <a:defRPr/>
            </a:pPr>
            <a:endParaRPr lang="nl-BE" b="1" dirty="0"/>
          </a:p>
        </p:txBody>
      </p:sp>
      <p:graphicFrame>
        <p:nvGraphicFramePr>
          <p:cNvPr id="2457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2562754"/>
              </p:ext>
            </p:extLst>
          </p:nvPr>
        </p:nvGraphicFramePr>
        <p:xfrm>
          <a:off x="2986757" y="1773238"/>
          <a:ext cx="2886075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87500" imgH="457200" progId="Equation.3">
                  <p:embed/>
                </p:oleObj>
              </mc:Choice>
              <mc:Fallback>
                <p:oleObj name="Equation" r:id="rId2" imgW="15875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6757" y="1773238"/>
                        <a:ext cx="2886075" cy="792162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9510874"/>
              </p:ext>
            </p:extLst>
          </p:nvPr>
        </p:nvGraphicFramePr>
        <p:xfrm>
          <a:off x="3008313" y="3092450"/>
          <a:ext cx="3627437" cy="1497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44700" imgH="977900" progId="Equation.3">
                  <p:embed/>
                </p:oleObj>
              </mc:Choice>
              <mc:Fallback>
                <p:oleObj name="Equation" r:id="rId4" imgW="2044700" imgH="977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8313" y="3092450"/>
                        <a:ext cx="3627437" cy="1497013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1" name="Object 7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17243235"/>
              </p:ext>
            </p:extLst>
          </p:nvPr>
        </p:nvGraphicFramePr>
        <p:xfrm>
          <a:off x="2987824" y="5733256"/>
          <a:ext cx="29527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73200" imgH="228600" progId="Equation.3">
                  <p:embed/>
                </p:oleObj>
              </mc:Choice>
              <mc:Fallback>
                <p:oleObj name="Equation" r:id="rId6" imgW="1473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5733256"/>
                        <a:ext cx="2952750" cy="457200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3563888" y="3861048"/>
            <a:ext cx="2498200" cy="1440160"/>
            <a:chOff x="6394280" y="4797152"/>
            <a:chExt cx="2498200" cy="1440160"/>
          </a:xfrm>
        </p:grpSpPr>
        <p:sp>
          <p:nvSpPr>
            <p:cNvPr id="7" name="Oval 6"/>
            <p:cNvSpPr/>
            <p:nvPr/>
          </p:nvSpPr>
          <p:spPr bwMode="auto">
            <a:xfrm rot="16200000">
              <a:off x="7668343" y="4581128"/>
              <a:ext cx="504056" cy="936104"/>
            </a:xfrm>
            <a:prstGeom prst="ellipse">
              <a:avLst/>
            </a:prstGeom>
            <a:solidFill>
              <a:schemeClr val="accent1">
                <a:alpha val="36000"/>
              </a:scheme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394280" y="5603292"/>
              <a:ext cx="2498200" cy="634020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0" dirty="0"/>
                <a:t>=‘instantaneous estimate’ </a:t>
              </a:r>
            </a:p>
            <a:p>
              <a:r>
                <a:rPr lang="en-US" sz="1600" b="0" dirty="0"/>
                <a:t>(see also  p.15)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>
              <a:off x="7906448" y="5301208"/>
              <a:ext cx="0" cy="288032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553090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sz="3200">
                <a:cs typeface="+mj-cs"/>
              </a:rPr>
              <a:t>Spectral Subtraction: </a:t>
            </a:r>
            <a:r>
              <a:rPr lang="en-US" sz="3200">
                <a:cs typeface="+mj-cs"/>
              </a:rPr>
              <a:t>Gain Functions</a:t>
            </a:r>
            <a:endParaRPr lang="nl-NL" sz="3200">
              <a:cs typeface="+mj-cs"/>
            </a:endParaRP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47762"/>
            <a:ext cx="8558213" cy="5289550"/>
          </a:xfrm>
        </p:spPr>
        <p:txBody>
          <a:bodyPr/>
          <a:lstStyle/>
          <a:p>
            <a:pPr>
              <a:defRPr/>
            </a:pPr>
            <a:r>
              <a:rPr lang="nl-BE" sz="2400" dirty="0">
                <a:cs typeface="+mn-cs"/>
              </a:rPr>
              <a:t>Example 3: Wiener Estimation</a:t>
            </a:r>
            <a:r>
              <a:rPr lang="nl-BE" dirty="0">
                <a:cs typeface="+mn-cs"/>
              </a:rPr>
              <a:t> </a:t>
            </a:r>
          </a:p>
          <a:p>
            <a:pPr lvl="1">
              <a:defRPr/>
            </a:pPr>
            <a:r>
              <a:rPr lang="nl-BE" sz="2000" b="1" u="sng" dirty="0"/>
              <a:t>Linear MMSE</a:t>
            </a:r>
            <a:r>
              <a:rPr lang="nl-BE" sz="2000" b="1" dirty="0"/>
              <a:t> estimation</a:t>
            </a:r>
            <a:r>
              <a:rPr lang="nl-BE" sz="2000" dirty="0"/>
              <a:t>: </a:t>
            </a:r>
          </a:p>
          <a:p>
            <a:pPr lvl="1">
              <a:buFontTx/>
              <a:buNone/>
              <a:defRPr/>
            </a:pPr>
            <a:r>
              <a:rPr lang="nl-BE" sz="2000" dirty="0"/>
              <a:t>    find linear filter </a:t>
            </a:r>
            <a:r>
              <a:rPr lang="nl-BE" sz="2000" i="1" dirty="0"/>
              <a:t>Gi(</a:t>
            </a:r>
            <a:r>
              <a:rPr lang="nl-BE" sz="2000" i="1" dirty="0">
                <a:sym typeface="Symbol" charset="0"/>
              </a:rPr>
              <a:t></a:t>
            </a:r>
            <a:r>
              <a:rPr lang="nl-BE" sz="2000" i="1" dirty="0"/>
              <a:t>) </a:t>
            </a:r>
            <a:r>
              <a:rPr lang="nl-BE" sz="2000" dirty="0"/>
              <a:t>to minimize MSE </a:t>
            </a:r>
          </a:p>
          <a:p>
            <a:pPr lvl="1">
              <a:buFontTx/>
              <a:buNone/>
              <a:defRPr/>
            </a:pPr>
            <a:endParaRPr lang="nl-BE" sz="2000" dirty="0"/>
          </a:p>
          <a:p>
            <a:pPr lvl="1">
              <a:defRPr/>
            </a:pPr>
            <a:r>
              <a:rPr lang="nl-BE" sz="2000" dirty="0"/>
              <a:t>Solution: </a:t>
            </a:r>
          </a:p>
          <a:p>
            <a:pPr>
              <a:buFontTx/>
              <a:buNone/>
              <a:defRPr/>
            </a:pPr>
            <a:endParaRPr lang="nl-BE" sz="2000" dirty="0">
              <a:cs typeface="+mn-cs"/>
            </a:endParaRPr>
          </a:p>
          <a:p>
            <a:pPr lvl="1">
              <a:buFontTx/>
              <a:buNone/>
              <a:defRPr/>
            </a:pPr>
            <a:endParaRPr lang="nl-BE" dirty="0"/>
          </a:p>
          <a:p>
            <a:pPr lvl="1">
              <a:buFontTx/>
              <a:buNone/>
              <a:defRPr/>
            </a:pPr>
            <a:r>
              <a:rPr lang="nl-BE" dirty="0"/>
              <a:t>   </a:t>
            </a:r>
            <a:r>
              <a:rPr lang="nl-BE" sz="2000" dirty="0"/>
              <a:t>Assume speech </a:t>
            </a:r>
            <a:r>
              <a:rPr lang="nl-BE" sz="2000" i="1" dirty="0"/>
              <a:t>s[k] </a:t>
            </a:r>
            <a:r>
              <a:rPr lang="nl-BE" sz="2000" dirty="0"/>
              <a:t>and noise </a:t>
            </a:r>
            <a:r>
              <a:rPr lang="nl-BE" sz="2000" i="1" dirty="0"/>
              <a:t>n[k] </a:t>
            </a:r>
            <a:r>
              <a:rPr lang="nl-BE" sz="2000" dirty="0"/>
              <a:t>are uncorrelated, then...</a:t>
            </a:r>
            <a:r>
              <a:rPr lang="nl-BE" dirty="0"/>
              <a:t> </a:t>
            </a:r>
          </a:p>
          <a:p>
            <a:pPr>
              <a:defRPr/>
            </a:pPr>
            <a:endParaRPr lang="nl-BE" dirty="0">
              <a:cs typeface="+mn-cs"/>
            </a:endParaRPr>
          </a:p>
          <a:p>
            <a:pPr>
              <a:defRPr/>
            </a:pPr>
            <a:endParaRPr lang="nl-BE" dirty="0">
              <a:cs typeface="+mn-cs"/>
            </a:endParaRPr>
          </a:p>
          <a:p>
            <a:pPr lvl="1">
              <a:defRPr/>
            </a:pPr>
            <a:r>
              <a:rPr lang="nl-NL" sz="2000" dirty="0"/>
              <a:t>PS: half-wave </a:t>
            </a:r>
            <a:r>
              <a:rPr lang="nl-NL" sz="2000" dirty="0" err="1"/>
              <a:t>rectification</a:t>
            </a:r>
            <a:endParaRPr lang="nl-NL" sz="2000" dirty="0"/>
          </a:p>
          <a:p>
            <a:pPr lvl="1">
              <a:defRPr/>
            </a:pPr>
            <a:endParaRPr lang="nl-NL" sz="2000" dirty="0"/>
          </a:p>
        </p:txBody>
      </p:sp>
      <p:graphicFrame>
        <p:nvGraphicFramePr>
          <p:cNvPr id="2560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1530858"/>
              </p:ext>
            </p:extLst>
          </p:nvPr>
        </p:nvGraphicFramePr>
        <p:xfrm>
          <a:off x="1259632" y="4365625"/>
          <a:ext cx="7093793" cy="851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619500" imgH="533400" progId="Equation.3">
                  <p:embed/>
                </p:oleObj>
              </mc:Choice>
              <mc:Fallback>
                <p:oleObj name="Equation" r:id="rId2" imgW="36195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4365625"/>
                        <a:ext cx="7093793" cy="851939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604" name="Group 13"/>
          <p:cNvGrpSpPr>
            <a:grpSpLocks/>
          </p:cNvGrpSpPr>
          <p:nvPr/>
        </p:nvGrpSpPr>
        <p:grpSpPr bwMode="auto">
          <a:xfrm>
            <a:off x="1259656" y="3141433"/>
            <a:ext cx="5665788" cy="824064"/>
            <a:chOff x="796" y="2243"/>
            <a:chExt cx="3569" cy="622"/>
          </a:xfrm>
        </p:grpSpPr>
        <p:graphicFrame>
          <p:nvGraphicFramePr>
            <p:cNvPr id="25606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99664722"/>
                </p:ext>
              </p:extLst>
            </p:nvPr>
          </p:nvGraphicFramePr>
          <p:xfrm>
            <a:off x="796" y="2243"/>
            <a:ext cx="2246" cy="6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790700" imgH="457200" progId="Equation.3">
                    <p:embed/>
                  </p:oleObj>
                </mc:Choice>
                <mc:Fallback>
                  <p:oleObj name="Equation" r:id="rId4" imgW="179070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6" y="2243"/>
                          <a:ext cx="2246" cy="622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5607" name="Group 11"/>
            <p:cNvGrpSpPr>
              <a:grpSpLocks/>
            </p:cNvGrpSpPr>
            <p:nvPr/>
          </p:nvGrpSpPr>
          <p:grpSpPr bwMode="auto">
            <a:xfrm>
              <a:off x="3155" y="2322"/>
              <a:ext cx="1210" cy="496"/>
              <a:chOff x="2723" y="1890"/>
              <a:chExt cx="1210" cy="496"/>
            </a:xfrm>
          </p:grpSpPr>
          <p:sp>
            <p:nvSpPr>
              <p:cNvPr id="135177" name="Text Box 9"/>
              <p:cNvSpPr txBox="1">
                <a:spLocks noChangeArrowheads="1"/>
              </p:cNvSpPr>
              <p:nvPr/>
            </p:nvSpPr>
            <p:spPr bwMode="auto">
              <a:xfrm>
                <a:off x="2723" y="1890"/>
                <a:ext cx="1210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>
                  <a:defRPr/>
                </a:pPr>
                <a:r>
                  <a:rPr lang="en-US" sz="1600" b="0" dirty="0">
                    <a:latin typeface="Wingdings"/>
                    <a:ea typeface="Wingdings"/>
                    <a:cs typeface="Wingdings"/>
                    <a:sym typeface="Wingdings"/>
                  </a:rPr>
                  <a:t></a:t>
                </a:r>
                <a:r>
                  <a:rPr lang="en-US" sz="1600" b="0" dirty="0">
                    <a:cs typeface="+mn-cs"/>
                  </a:rPr>
                  <a:t>cross-correlation</a:t>
                </a:r>
                <a:endParaRPr lang="en-GB" sz="1600" b="0" dirty="0">
                  <a:cs typeface="+mn-cs"/>
                </a:endParaRPr>
              </a:p>
            </p:txBody>
          </p:sp>
          <p:sp>
            <p:nvSpPr>
              <p:cNvPr id="135178" name="Text Box 10"/>
              <p:cNvSpPr txBox="1">
                <a:spLocks noChangeArrowheads="1"/>
              </p:cNvSpPr>
              <p:nvPr/>
            </p:nvSpPr>
            <p:spPr bwMode="auto">
              <a:xfrm>
                <a:off x="2723" y="2130"/>
                <a:ext cx="1153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>
                  <a:defRPr/>
                </a:pPr>
                <a:r>
                  <a:rPr lang="en-US" sz="1600" b="0" dirty="0">
                    <a:latin typeface="Wingdings"/>
                    <a:ea typeface="Wingdings"/>
                    <a:cs typeface="Wingdings"/>
                    <a:sym typeface="Wingdings"/>
                  </a:rPr>
                  <a:t></a:t>
                </a:r>
                <a:r>
                  <a:rPr lang="en-US" sz="1600" b="0" dirty="0">
                    <a:cs typeface="+mn-cs"/>
                  </a:rPr>
                  <a:t>auto-correlation</a:t>
                </a:r>
                <a:endParaRPr lang="en-GB" sz="1600" b="0" dirty="0">
                  <a:cs typeface="+mn-cs"/>
                </a:endParaRPr>
              </a:p>
            </p:txBody>
          </p:sp>
        </p:grpSp>
      </p:grpSp>
      <p:graphicFrame>
        <p:nvGraphicFramePr>
          <p:cNvPr id="25605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7695936"/>
              </p:ext>
            </p:extLst>
          </p:nvPr>
        </p:nvGraphicFramePr>
        <p:xfrm>
          <a:off x="5652120" y="1386521"/>
          <a:ext cx="2808312" cy="1534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35100" imgH="787400" progId="Equation.3">
                  <p:embed/>
                </p:oleObj>
              </mc:Choice>
              <mc:Fallback>
                <p:oleObj name="Equation" r:id="rId6" imgW="1435100" imgH="787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1386521"/>
                        <a:ext cx="2808312" cy="1534479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8667153"/>
              </p:ext>
            </p:extLst>
          </p:nvPr>
        </p:nvGraphicFramePr>
        <p:xfrm>
          <a:off x="1259632" y="5733256"/>
          <a:ext cx="2808734" cy="434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473200" imgH="228600" progId="Equation.3">
                  <p:embed/>
                </p:oleObj>
              </mc:Choice>
              <mc:Fallback>
                <p:oleObj name="Equation" r:id="rId8" imgW="1473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5733256"/>
                        <a:ext cx="2808734" cy="434901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/>
          <p:cNvSpPr/>
          <p:nvPr/>
        </p:nvSpPr>
        <p:spPr bwMode="auto">
          <a:xfrm rot="16200000">
            <a:off x="7668343" y="4581128"/>
            <a:ext cx="504056" cy="936104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94280" y="5603292"/>
            <a:ext cx="2498200" cy="6340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0" dirty="0"/>
              <a:t>=‘instantaneous estimate’ </a:t>
            </a:r>
          </a:p>
          <a:p>
            <a:r>
              <a:rPr lang="en-US" sz="1600" b="0" dirty="0"/>
              <a:t>(see also  p.15)</a:t>
            </a:r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7956376" y="5301208"/>
            <a:ext cx="0" cy="2880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14621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Overview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052513"/>
            <a:ext cx="8496175" cy="5184775"/>
          </a:xfrm>
        </p:spPr>
        <p:txBody>
          <a:bodyPr/>
          <a:lstStyle/>
          <a:p>
            <a:pPr>
              <a:spcBef>
                <a:spcPts val="1776"/>
              </a:spcBef>
              <a:defRPr/>
            </a:pPr>
            <a:endParaRPr lang="nl-BE" sz="2400" dirty="0"/>
          </a:p>
          <a:p>
            <a:pPr>
              <a:spcBef>
                <a:spcPts val="1776"/>
              </a:spcBef>
              <a:defRPr/>
            </a:pPr>
            <a:r>
              <a:rPr lang="nl-BE" dirty="0"/>
              <a:t>Frequency Domain Methods /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nl-BE" dirty="0"/>
              <a:t>    Spectral Subtraction Methods</a:t>
            </a:r>
          </a:p>
          <a:p>
            <a:pPr lvl="1">
              <a:spcBef>
                <a:spcPts val="1176"/>
              </a:spcBef>
              <a:defRPr/>
            </a:pPr>
            <a:r>
              <a:rPr lang="nl-BE" dirty="0">
                <a:solidFill>
                  <a:schemeClr val="tx1"/>
                </a:solidFill>
              </a:rPr>
              <a:t>Spectral subtraction basics </a:t>
            </a:r>
          </a:p>
          <a:p>
            <a:pPr lvl="1">
              <a:spcBef>
                <a:spcPts val="600"/>
              </a:spcBef>
              <a:defRPr/>
            </a:pPr>
            <a:r>
              <a:rPr lang="nl-BE" dirty="0">
                <a:solidFill>
                  <a:schemeClr val="tx1"/>
                </a:solidFill>
              </a:rPr>
              <a:t>Gain functions</a:t>
            </a:r>
          </a:p>
          <a:p>
            <a:pPr lvl="1">
              <a:spcBef>
                <a:spcPts val="600"/>
              </a:spcBef>
              <a:defRPr/>
            </a:pPr>
            <a:r>
              <a:rPr lang="nl-BE" dirty="0"/>
              <a:t>Realization </a:t>
            </a:r>
          </a:p>
          <a:p>
            <a:pPr lvl="1">
              <a:spcBef>
                <a:spcPts val="600"/>
              </a:spcBef>
              <a:defRPr/>
            </a:pPr>
            <a:r>
              <a:rPr lang="nl-BE" dirty="0"/>
              <a:t>Musical noise</a:t>
            </a:r>
          </a:p>
          <a:p>
            <a:pPr lvl="1">
              <a:spcBef>
                <a:spcPts val="600"/>
              </a:spcBef>
              <a:defRPr/>
            </a:pPr>
            <a:r>
              <a:rPr lang="nl-BE" dirty="0">
                <a:solidFill>
                  <a:schemeClr val="tx1"/>
                </a:solidFill>
              </a:rPr>
              <a:t>Signal model based spectral subtraction </a:t>
            </a:r>
            <a:endParaRPr lang="nl-BE" dirty="0"/>
          </a:p>
          <a:p>
            <a:pPr marL="514350" indent="-457200">
              <a:spcBef>
                <a:spcPts val="1872"/>
              </a:spcBef>
              <a:defRPr/>
            </a:pPr>
            <a:r>
              <a:rPr lang="en-US" dirty="0">
                <a:solidFill>
                  <a:srgbClr val="081D58"/>
                </a:solidFill>
                <a:cs typeface="+mn-cs"/>
              </a:rPr>
              <a:t>Time Domain Methods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>
                <a:solidFill>
                  <a:srgbClr val="081D58"/>
                </a:solidFill>
                <a:cs typeface="+mn-cs"/>
              </a:rPr>
              <a:t>K</a:t>
            </a:r>
            <a:r>
              <a:rPr lang="nl-BE" dirty="0">
                <a:solidFill>
                  <a:srgbClr val="081D58"/>
                </a:solidFill>
                <a:cs typeface="+mn-cs"/>
              </a:rPr>
              <a:t>alman Filter Based Noise Reduction</a:t>
            </a:r>
          </a:p>
          <a:p>
            <a:pPr lvl="1">
              <a:spcBef>
                <a:spcPts val="600"/>
              </a:spcBef>
              <a:defRPr/>
            </a:pPr>
            <a:r>
              <a:rPr lang="nl-BE" dirty="0">
                <a:solidFill>
                  <a:srgbClr val="081D58"/>
                </a:solidFill>
                <a:cs typeface="+mn-cs"/>
              </a:rPr>
              <a:t>Subspace Methods </a:t>
            </a:r>
          </a:p>
          <a:p>
            <a:pPr lvl="1">
              <a:buFontTx/>
              <a:buNone/>
              <a:defRPr/>
            </a:pPr>
            <a:endParaRPr lang="en-US" dirty="0">
              <a:solidFill>
                <a:schemeClr val="tx1"/>
              </a:solidFill>
            </a:endParaRPr>
          </a:p>
          <a:p>
            <a:pPr lvl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182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sz="3200" dirty="0">
                <a:cs typeface="+mj-cs"/>
              </a:rPr>
              <a:t>Spectral Subtraction: Realization</a:t>
            </a:r>
            <a:endParaRPr lang="nl-NL" sz="3200" dirty="0">
              <a:cs typeface="+mj-cs"/>
            </a:endParaRP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182018"/>
            <a:ext cx="8731696" cy="4767262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  <a:defRPr/>
            </a:pPr>
            <a:endParaRPr lang="nl-BE" sz="2400" dirty="0">
              <a:cs typeface="+mn-cs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nl-BE" sz="2400" dirty="0">
              <a:cs typeface="+mn-cs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nl-BE" sz="2400" dirty="0">
              <a:cs typeface="+mn-cs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nl-BE" sz="2400" dirty="0">
                <a:cs typeface="+mn-cs"/>
              </a:rPr>
              <a:t>Realization requires </a:t>
            </a:r>
            <a:r>
              <a:rPr lang="nl-BE" sz="2400" u="sng" dirty="0">
                <a:cs typeface="+mn-cs"/>
              </a:rPr>
              <a:t>time-frequency analysis </a:t>
            </a:r>
          </a:p>
          <a:p>
            <a:pPr marL="0" indent="0">
              <a:lnSpc>
                <a:spcPct val="80000"/>
              </a:lnSpc>
              <a:spcBef>
                <a:spcPts val="1080"/>
              </a:spcBef>
              <a:buNone/>
              <a:defRPr/>
            </a:pPr>
            <a:r>
              <a:rPr lang="nl-BE" sz="2000" b="0" dirty="0"/>
              <a:t>                       </a:t>
            </a:r>
            <a:r>
              <a:rPr lang="nl-BE" sz="1800" b="0" dirty="0"/>
              <a:t>(see DSP-CIS Chapter 14 on Short-Time Fourier Transform (STFT))</a:t>
            </a:r>
          </a:p>
          <a:p>
            <a:pPr marL="0" indent="0">
              <a:lnSpc>
                <a:spcPct val="80000"/>
              </a:lnSpc>
              <a:spcBef>
                <a:spcPts val="1032"/>
              </a:spcBef>
              <a:buNone/>
              <a:defRPr/>
            </a:pPr>
            <a:r>
              <a:rPr lang="nl-BE" sz="1800" b="0" dirty="0"/>
              <a:t>   w[k]</a:t>
            </a:r>
            <a:r>
              <a:rPr lang="nl-BE" sz="1800" b="0" i="1" dirty="0"/>
              <a:t> </a:t>
            </a:r>
            <a:r>
              <a:rPr lang="nl-BE" sz="1800" b="0" dirty="0"/>
              <a:t>and v[k] =</a:t>
            </a:r>
            <a:r>
              <a:rPr lang="nl-BE" sz="1800" b="0" i="1" dirty="0"/>
              <a:t> </a:t>
            </a:r>
            <a:r>
              <a:rPr lang="nl-BE" sz="1800" b="0" dirty="0"/>
              <a:t>your favorite window functions                    </a:t>
            </a:r>
            <a:endParaRPr lang="nl-BE" sz="1800" b="0" u="sng" dirty="0"/>
          </a:p>
          <a:p>
            <a:pPr>
              <a:lnSpc>
                <a:spcPct val="80000"/>
              </a:lnSpc>
              <a:buNone/>
              <a:defRPr/>
            </a:pPr>
            <a:r>
              <a:rPr lang="nl-BE" sz="1800" b="0" dirty="0"/>
              <a:t>                    N </a:t>
            </a:r>
            <a:r>
              <a:rPr lang="nl-BE" sz="1800" b="0" i="1" dirty="0"/>
              <a:t>= </a:t>
            </a:r>
            <a:r>
              <a:rPr lang="nl-BE" sz="1800" b="0" dirty="0"/>
              <a:t>window length = DFT/DFT size = frequency resolution </a:t>
            </a:r>
          </a:p>
          <a:p>
            <a:pPr>
              <a:lnSpc>
                <a:spcPct val="80000"/>
              </a:lnSpc>
              <a:buFont typeface="Symbol" charset="0"/>
              <a:buNone/>
              <a:defRPr/>
            </a:pPr>
            <a:r>
              <a:rPr lang="nl-BE" sz="1800" b="0" dirty="0"/>
              <a:t>                    D = window shift </a:t>
            </a:r>
          </a:p>
          <a:p>
            <a:pPr>
              <a:lnSpc>
                <a:spcPct val="80000"/>
              </a:lnSpc>
              <a:buFont typeface="Symbol" charset="0"/>
              <a:buNone/>
              <a:defRPr/>
            </a:pPr>
            <a:r>
              <a:rPr lang="nl-BE" sz="1800" b="0" dirty="0"/>
              <a:t>                 y</a:t>
            </a:r>
            <a:r>
              <a:rPr lang="nl-BE" sz="1800" b="0" baseline="-25000" dirty="0"/>
              <a:t>n</a:t>
            </a:r>
            <a:r>
              <a:rPr lang="nl-BE" sz="1800" b="0" dirty="0"/>
              <a:t>[i]</a:t>
            </a:r>
            <a:r>
              <a:rPr lang="nl-BE" sz="1800" b="0" i="1" dirty="0"/>
              <a:t> = n-</a:t>
            </a:r>
            <a:r>
              <a:rPr lang="nl-BE" sz="1800" b="0" dirty="0"/>
              <a:t>th DFT output at time </a:t>
            </a:r>
            <a:r>
              <a:rPr lang="nl-BE" sz="1800" b="0" i="1" dirty="0"/>
              <a:t>i </a:t>
            </a:r>
            <a:r>
              <a:rPr lang="nl-BE" sz="1800" b="0" dirty="0"/>
              <a:t>= estimate for</a:t>
            </a:r>
            <a:r>
              <a:rPr lang="nl-BE" sz="1800" b="0" i="1" dirty="0"/>
              <a:t> Y(</a:t>
            </a:r>
            <a:r>
              <a:rPr lang="nl-BE" sz="1800" b="0" i="1" dirty="0">
                <a:sym typeface="Symbol" charset="0"/>
              </a:rPr>
              <a:t></a:t>
            </a:r>
            <a:r>
              <a:rPr lang="nl-BE" sz="1800" b="0" i="1" baseline="-25000" dirty="0">
                <a:sym typeface="Symbol" charset="0"/>
              </a:rPr>
              <a:t>n </a:t>
            </a:r>
            <a:r>
              <a:rPr lang="nl-BE" sz="1800" b="0" i="1" dirty="0"/>
              <a:t>) </a:t>
            </a:r>
            <a:r>
              <a:rPr lang="nl-BE" sz="1800" b="0" dirty="0"/>
              <a:t>at time</a:t>
            </a:r>
            <a:r>
              <a:rPr lang="nl-BE" sz="1800" b="0" i="1" dirty="0"/>
              <a:t> i </a:t>
            </a:r>
            <a:r>
              <a:rPr lang="nl-BE" sz="1800" b="0" dirty="0"/>
              <a:t>(</a:t>
            </a:r>
            <a:r>
              <a:rPr lang="nl-BE" sz="1800" b="0" i="1" dirty="0"/>
              <a:t>i</a:t>
            </a:r>
            <a:r>
              <a:rPr lang="nl-BE" sz="1800" b="0" dirty="0"/>
              <a:t>-th frame)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nl-BE" sz="1800" b="0" dirty="0"/>
              <a:t>              G[n,i] = gain for </a:t>
            </a:r>
            <a:r>
              <a:rPr lang="nl-BE" sz="1800" b="0" i="1" dirty="0">
                <a:sym typeface="Symbol" charset="0"/>
              </a:rPr>
              <a:t></a:t>
            </a:r>
            <a:r>
              <a:rPr lang="nl-BE" sz="1800" b="0" i="1" baseline="-25000" dirty="0">
                <a:sym typeface="Symbol" charset="0"/>
              </a:rPr>
              <a:t>n </a:t>
            </a:r>
            <a:r>
              <a:rPr lang="nl-BE" sz="1800" b="0" dirty="0"/>
              <a:t>at time</a:t>
            </a:r>
            <a:r>
              <a:rPr lang="nl-BE" sz="1800" b="0" i="1" dirty="0"/>
              <a:t> i </a:t>
            </a:r>
            <a:r>
              <a:rPr lang="nl-BE" sz="1800" b="0" dirty="0"/>
              <a:t>(</a:t>
            </a:r>
            <a:r>
              <a:rPr lang="nl-BE" sz="1800" b="0" i="1" dirty="0"/>
              <a:t>i</a:t>
            </a:r>
            <a:r>
              <a:rPr lang="nl-BE" sz="1800" b="0" dirty="0"/>
              <a:t>-th frame)</a:t>
            </a:r>
            <a:endParaRPr lang="nl-BE" sz="1800" b="0" i="1" dirty="0">
              <a:cs typeface="+mn-cs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nl-BE" sz="2400" b="0" i="1" dirty="0">
              <a:cs typeface="+mn-cs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nl-BE" sz="1600" b="0" i="1" dirty="0">
              <a:cs typeface="+mn-cs"/>
            </a:endParaRPr>
          </a:p>
          <a:p>
            <a:pPr>
              <a:lnSpc>
                <a:spcPct val="90000"/>
              </a:lnSpc>
              <a:buFont typeface="Symbol" charset="0"/>
              <a:buNone/>
              <a:defRPr/>
            </a:pPr>
            <a:endParaRPr lang="nl-BE" sz="1600" b="0" i="1" dirty="0">
              <a:cs typeface="+mn-cs"/>
            </a:endParaRPr>
          </a:p>
          <a:p>
            <a:pPr>
              <a:lnSpc>
                <a:spcPct val="90000"/>
              </a:lnSpc>
              <a:buFont typeface="Symbol" charset="0"/>
              <a:buNone/>
              <a:defRPr/>
            </a:pPr>
            <a:endParaRPr lang="nl-BE" sz="1600" b="0" i="1" dirty="0">
              <a:cs typeface="+mn-cs"/>
            </a:endParaRPr>
          </a:p>
          <a:p>
            <a:pPr>
              <a:lnSpc>
                <a:spcPct val="90000"/>
              </a:lnSpc>
              <a:buFont typeface="Symbol" charset="0"/>
              <a:buNone/>
              <a:defRPr/>
            </a:pPr>
            <a:endParaRPr lang="nl-BE" sz="1600" b="0" i="1" dirty="0">
              <a:cs typeface="+mn-cs"/>
            </a:endParaRPr>
          </a:p>
          <a:p>
            <a:pPr>
              <a:lnSpc>
                <a:spcPct val="90000"/>
              </a:lnSpc>
              <a:buFont typeface="Symbol" charset="0"/>
              <a:buNone/>
              <a:defRPr/>
            </a:pPr>
            <a:endParaRPr lang="nl-BE" sz="1600" b="0" i="1" dirty="0">
              <a:cs typeface="+mn-cs"/>
            </a:endParaRPr>
          </a:p>
          <a:p>
            <a:pPr>
              <a:lnSpc>
                <a:spcPct val="90000"/>
              </a:lnSpc>
              <a:buFont typeface="Symbol" charset="0"/>
              <a:buNone/>
              <a:defRPr/>
            </a:pPr>
            <a:endParaRPr lang="nl-BE" sz="1600" b="0" i="1" dirty="0">
              <a:cs typeface="+mn-cs"/>
            </a:endParaRPr>
          </a:p>
          <a:p>
            <a:pPr>
              <a:lnSpc>
                <a:spcPct val="90000"/>
              </a:lnSpc>
              <a:buFont typeface="Symbol" charset="0"/>
              <a:buNone/>
              <a:defRPr/>
            </a:pPr>
            <a:endParaRPr lang="nl-BE" sz="1600" b="0" i="1" dirty="0">
              <a:cs typeface="+mn-cs"/>
            </a:endParaRPr>
          </a:p>
          <a:p>
            <a:pPr>
              <a:lnSpc>
                <a:spcPct val="90000"/>
              </a:lnSpc>
              <a:buFont typeface="Symbol" charset="0"/>
              <a:buNone/>
              <a:defRPr/>
            </a:pPr>
            <a:endParaRPr lang="nl-BE" sz="1600" b="0" i="1" dirty="0">
              <a:cs typeface="+mn-cs"/>
            </a:endParaRPr>
          </a:p>
          <a:p>
            <a:pPr>
              <a:lnSpc>
                <a:spcPct val="90000"/>
              </a:lnSpc>
              <a:buFont typeface="Symbol" charset="0"/>
              <a:buNone/>
              <a:defRPr/>
            </a:pPr>
            <a:endParaRPr lang="nl-BE" sz="1600" b="0" i="1" dirty="0">
              <a:cs typeface="+mn-cs"/>
            </a:endParaRPr>
          </a:p>
          <a:p>
            <a:pPr>
              <a:lnSpc>
                <a:spcPct val="90000"/>
              </a:lnSpc>
              <a:buFont typeface="Symbol" charset="0"/>
              <a:buNone/>
              <a:defRPr/>
            </a:pPr>
            <a:endParaRPr lang="nl-BE" sz="1600" b="0" i="1" dirty="0">
              <a:cs typeface="+mn-cs"/>
            </a:endParaRPr>
          </a:p>
          <a:p>
            <a:pPr>
              <a:lnSpc>
                <a:spcPct val="90000"/>
              </a:lnSpc>
              <a:buFont typeface="Symbol" charset="0"/>
              <a:buNone/>
              <a:defRPr/>
            </a:pPr>
            <a:endParaRPr lang="nl-BE" sz="1600" b="0" i="1" dirty="0">
              <a:cs typeface="+mn-cs"/>
            </a:endParaRPr>
          </a:p>
          <a:p>
            <a:pPr>
              <a:lnSpc>
                <a:spcPct val="90000"/>
              </a:lnSpc>
              <a:buFont typeface="Symbol" charset="0"/>
              <a:buNone/>
              <a:defRPr/>
            </a:pPr>
            <a:endParaRPr lang="nl-BE" sz="1600" b="0" i="1" dirty="0">
              <a:cs typeface="+mn-cs"/>
            </a:endParaRPr>
          </a:p>
        </p:txBody>
      </p:sp>
      <p:sp>
        <p:nvSpPr>
          <p:cNvPr id="43" name="Rectangle 18"/>
          <p:cNvSpPr>
            <a:spLocks noChangeArrowheads="1"/>
          </p:cNvSpPr>
          <p:nvPr/>
        </p:nvSpPr>
        <p:spPr bwMode="auto">
          <a:xfrm>
            <a:off x="3630935" y="3717032"/>
            <a:ext cx="609003" cy="369974"/>
          </a:xfrm>
          <a:prstGeom prst="rect">
            <a:avLst/>
          </a:prstGeom>
          <a:solidFill>
            <a:srgbClr val="FFFF66"/>
          </a:solidFill>
          <a:ln w="38100" cmpd="sng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>
              <a:defRPr/>
            </a:pPr>
            <a:r>
              <a:rPr lang="nl-BE" sz="1800" b="0" dirty="0">
                <a:solidFill>
                  <a:srgbClr val="000000"/>
                </a:solidFill>
                <a:latin typeface="Times New Roman" charset="0"/>
                <a:cs typeface="+mn-cs"/>
              </a:rPr>
              <a:t>y</a:t>
            </a:r>
            <a:r>
              <a:rPr lang="nl-BE" sz="1800" b="0" baseline="-25000" dirty="0">
                <a:solidFill>
                  <a:srgbClr val="000000"/>
                </a:solidFill>
                <a:latin typeface="Times New Roman" charset="0"/>
                <a:cs typeface="+mn-cs"/>
              </a:rPr>
              <a:t>n</a:t>
            </a:r>
            <a:r>
              <a:rPr lang="nl-BE" sz="1800" b="0" dirty="0">
                <a:solidFill>
                  <a:srgbClr val="000000"/>
                </a:solidFill>
                <a:latin typeface="Times New Roman" charset="0"/>
                <a:cs typeface="+mn-cs"/>
              </a:rPr>
              <a:t>[</a:t>
            </a:r>
            <a:r>
              <a:rPr lang="nl-BE" sz="1800" b="0" i="1" dirty="0">
                <a:solidFill>
                  <a:srgbClr val="000000"/>
                </a:solidFill>
                <a:latin typeface="Times New Roman" charset="0"/>
                <a:cs typeface="+mn-cs"/>
              </a:rPr>
              <a:t>i</a:t>
            </a:r>
            <a:r>
              <a:rPr lang="nl-BE" sz="1800" b="0" dirty="0">
                <a:solidFill>
                  <a:srgbClr val="000000"/>
                </a:solidFill>
                <a:latin typeface="Times New Roman" charset="0"/>
                <a:cs typeface="+mn-cs"/>
              </a:rPr>
              <a:t>]</a:t>
            </a:r>
            <a:endParaRPr lang="en-US" sz="1800" b="0" dirty="0">
              <a:solidFill>
                <a:srgbClr val="000000"/>
              </a:solidFill>
              <a:latin typeface="Times New Roman" charset="0"/>
              <a:cs typeface="+mn-cs"/>
            </a:endParaRPr>
          </a:p>
        </p:txBody>
      </p:sp>
      <p:graphicFrame>
        <p:nvGraphicFramePr>
          <p:cNvPr id="4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6447296"/>
              </p:ext>
            </p:extLst>
          </p:nvPr>
        </p:nvGraphicFramePr>
        <p:xfrm>
          <a:off x="4622155" y="5915620"/>
          <a:ext cx="1778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7646" imgH="393359" progId="Equation.3">
                  <p:embed/>
                </p:oleObj>
              </mc:Choice>
              <mc:Fallback>
                <p:oleObj name="Equation" r:id="rId2" imgW="177646" imgH="39335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2155" y="5915620"/>
                        <a:ext cx="1778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Rectangle 17"/>
          <p:cNvSpPr>
            <a:spLocks noChangeArrowheads="1"/>
          </p:cNvSpPr>
          <p:nvPr/>
        </p:nvSpPr>
        <p:spPr bwMode="auto">
          <a:xfrm>
            <a:off x="681782" y="4077072"/>
            <a:ext cx="577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>
              <a:defRPr/>
            </a:pPr>
            <a:r>
              <a:rPr lang="nl-BE" sz="2000" b="0" dirty="0">
                <a:solidFill>
                  <a:srgbClr val="FFFF66"/>
                </a:solidFill>
                <a:cs typeface="+mn-cs"/>
              </a:rPr>
              <a:t>y[k]</a:t>
            </a:r>
            <a:endParaRPr lang="en-US" sz="2000" b="0" dirty="0">
              <a:solidFill>
                <a:schemeClr val="tx1"/>
              </a:solidFill>
              <a:cs typeface="+mn-cs"/>
            </a:endParaRPr>
          </a:p>
        </p:txBody>
      </p:sp>
      <p:graphicFrame>
        <p:nvGraphicFramePr>
          <p:cNvPr id="46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4193576"/>
              </p:ext>
            </p:extLst>
          </p:nvPr>
        </p:nvGraphicFramePr>
        <p:xfrm>
          <a:off x="7807399" y="5661248"/>
          <a:ext cx="581025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91973" imgH="203112" progId="Equation.3">
                  <p:embed/>
                </p:oleObj>
              </mc:Choice>
              <mc:Fallback>
                <p:oleObj name="Equation" r:id="rId4" imgW="291973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7399" y="5661248"/>
                        <a:ext cx="581025" cy="3778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Rectangle 47"/>
          <p:cNvSpPr/>
          <p:nvPr/>
        </p:nvSpPr>
        <p:spPr bwMode="auto">
          <a:xfrm>
            <a:off x="2190775" y="4149080"/>
            <a:ext cx="1872208" cy="2027386"/>
          </a:xfrm>
          <a:prstGeom prst="rect">
            <a:avLst/>
          </a:prstGeom>
          <a:solidFill>
            <a:schemeClr val="accent1">
              <a:alpha val="2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4207001" y="4241796"/>
            <a:ext cx="254745" cy="411340"/>
            <a:chOff x="4283968" y="2381802"/>
            <a:chExt cx="405743" cy="600523"/>
          </a:xfrm>
        </p:grpSpPr>
        <p:sp>
          <p:nvSpPr>
            <p:cNvPr id="94" name="Oval 93"/>
            <p:cNvSpPr/>
            <p:nvPr/>
          </p:nvSpPr>
          <p:spPr bwMode="auto">
            <a:xfrm>
              <a:off x="4283968" y="2548630"/>
              <a:ext cx="405743" cy="433695"/>
            </a:xfrm>
            <a:prstGeom prst="ellipse">
              <a:avLst/>
            </a:prstGeom>
            <a:solidFill>
              <a:srgbClr val="80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</a:rPr>
                <a:t>x</a:t>
              </a:r>
            </a:p>
          </p:txBody>
        </p:sp>
        <p:sp>
          <p:nvSpPr>
            <p:cNvPr id="95" name="Line 40"/>
            <p:cNvSpPr>
              <a:spLocks noChangeShapeType="1"/>
            </p:cNvSpPr>
            <p:nvPr/>
          </p:nvSpPr>
          <p:spPr bwMode="auto">
            <a:xfrm flipH="1">
              <a:off x="4499992" y="2381802"/>
              <a:ext cx="0" cy="180020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207000" y="4659012"/>
            <a:ext cx="254745" cy="420376"/>
            <a:chOff x="4283968" y="2204864"/>
            <a:chExt cx="405743" cy="613715"/>
          </a:xfrm>
        </p:grpSpPr>
        <p:sp>
          <p:nvSpPr>
            <p:cNvPr id="92" name="Oval 91"/>
            <p:cNvSpPr/>
            <p:nvPr/>
          </p:nvSpPr>
          <p:spPr bwMode="auto">
            <a:xfrm>
              <a:off x="4283968" y="2384884"/>
              <a:ext cx="405743" cy="433695"/>
            </a:xfrm>
            <a:prstGeom prst="ellipse">
              <a:avLst/>
            </a:prstGeom>
            <a:solidFill>
              <a:srgbClr val="80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</a:rPr>
                <a:t>x</a:t>
              </a:r>
            </a:p>
          </p:txBody>
        </p:sp>
        <p:sp>
          <p:nvSpPr>
            <p:cNvPr id="93" name="Line 40"/>
            <p:cNvSpPr>
              <a:spLocks noChangeShapeType="1"/>
            </p:cNvSpPr>
            <p:nvPr/>
          </p:nvSpPr>
          <p:spPr bwMode="auto">
            <a:xfrm flipH="1">
              <a:off x="4499992" y="2204864"/>
              <a:ext cx="0" cy="180020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207000" y="5091060"/>
            <a:ext cx="254745" cy="420376"/>
            <a:chOff x="4283968" y="2204864"/>
            <a:chExt cx="405743" cy="613715"/>
          </a:xfrm>
        </p:grpSpPr>
        <p:sp>
          <p:nvSpPr>
            <p:cNvPr id="90" name="Oval 89"/>
            <p:cNvSpPr/>
            <p:nvPr/>
          </p:nvSpPr>
          <p:spPr bwMode="auto">
            <a:xfrm>
              <a:off x="4283968" y="2384884"/>
              <a:ext cx="405743" cy="433695"/>
            </a:xfrm>
            <a:prstGeom prst="ellipse">
              <a:avLst/>
            </a:prstGeom>
            <a:solidFill>
              <a:srgbClr val="80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</a:rPr>
                <a:t>x</a:t>
              </a:r>
            </a:p>
          </p:txBody>
        </p:sp>
        <p:sp>
          <p:nvSpPr>
            <p:cNvPr id="91" name="Line 40"/>
            <p:cNvSpPr>
              <a:spLocks noChangeShapeType="1"/>
            </p:cNvSpPr>
            <p:nvPr/>
          </p:nvSpPr>
          <p:spPr bwMode="auto">
            <a:xfrm flipH="1">
              <a:off x="4499992" y="2204864"/>
              <a:ext cx="0" cy="180020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207000" y="5559112"/>
            <a:ext cx="254745" cy="420376"/>
            <a:chOff x="4283968" y="2204864"/>
            <a:chExt cx="405743" cy="613715"/>
          </a:xfrm>
        </p:grpSpPr>
        <p:sp>
          <p:nvSpPr>
            <p:cNvPr id="88" name="Oval 87"/>
            <p:cNvSpPr/>
            <p:nvPr/>
          </p:nvSpPr>
          <p:spPr bwMode="auto">
            <a:xfrm>
              <a:off x="4283968" y="2384884"/>
              <a:ext cx="405743" cy="433695"/>
            </a:xfrm>
            <a:prstGeom prst="ellipse">
              <a:avLst/>
            </a:prstGeom>
            <a:solidFill>
              <a:srgbClr val="80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</a:rPr>
                <a:t>x</a:t>
              </a:r>
            </a:p>
          </p:txBody>
        </p:sp>
        <p:sp>
          <p:nvSpPr>
            <p:cNvPr id="89" name="Line 40"/>
            <p:cNvSpPr>
              <a:spLocks noChangeShapeType="1"/>
            </p:cNvSpPr>
            <p:nvPr/>
          </p:nvSpPr>
          <p:spPr bwMode="auto">
            <a:xfrm flipH="1">
              <a:off x="4499992" y="2204864"/>
              <a:ext cx="0" cy="180020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460542" y="4323303"/>
            <a:ext cx="1366637" cy="1595437"/>
            <a:chOff x="2879812" y="2420888"/>
            <a:chExt cx="1366637" cy="1595437"/>
          </a:xfrm>
        </p:grpSpPr>
        <p:sp>
          <p:nvSpPr>
            <p:cNvPr id="78" name="Rectangle 46"/>
            <p:cNvSpPr>
              <a:spLocks noChangeArrowheads="1"/>
            </p:cNvSpPr>
            <p:nvPr/>
          </p:nvSpPr>
          <p:spPr bwMode="auto">
            <a:xfrm>
              <a:off x="3131840" y="2420888"/>
              <a:ext cx="863600" cy="1595437"/>
            </a:xfrm>
            <a:prstGeom prst="rect">
              <a:avLst/>
            </a:prstGeom>
            <a:noFill/>
            <a:ln w="9525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66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aphicFrame>
          <p:nvGraphicFramePr>
            <p:cNvPr id="79" name="Object 8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53392361"/>
                </p:ext>
              </p:extLst>
            </p:nvPr>
          </p:nvGraphicFramePr>
          <p:xfrm>
            <a:off x="3198588" y="3019579"/>
            <a:ext cx="758825" cy="411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330200" imgH="139700" progId="Equation.3">
                    <p:embed/>
                  </p:oleObj>
                </mc:Choice>
                <mc:Fallback>
                  <p:oleObj name="Equation" r:id="rId6" imgW="330200" imgH="139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98588" y="3019579"/>
                          <a:ext cx="758825" cy="411163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0" name="Line 10"/>
            <p:cNvSpPr>
              <a:spLocks noChangeShapeType="1"/>
            </p:cNvSpPr>
            <p:nvPr/>
          </p:nvSpPr>
          <p:spPr bwMode="auto">
            <a:xfrm>
              <a:off x="4000509" y="3459546"/>
              <a:ext cx="245940" cy="0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1" name="Line 13"/>
            <p:cNvSpPr>
              <a:spLocks noChangeShapeType="1"/>
            </p:cNvSpPr>
            <p:nvPr/>
          </p:nvSpPr>
          <p:spPr bwMode="auto">
            <a:xfrm>
              <a:off x="4000509" y="3885388"/>
              <a:ext cx="245940" cy="0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2" name="Line 40"/>
            <p:cNvSpPr>
              <a:spLocks noChangeShapeType="1"/>
            </p:cNvSpPr>
            <p:nvPr/>
          </p:nvSpPr>
          <p:spPr bwMode="auto">
            <a:xfrm>
              <a:off x="4000509" y="2607865"/>
              <a:ext cx="245940" cy="0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3" name="Line 43"/>
            <p:cNvSpPr>
              <a:spLocks noChangeShapeType="1"/>
            </p:cNvSpPr>
            <p:nvPr/>
          </p:nvSpPr>
          <p:spPr bwMode="auto">
            <a:xfrm>
              <a:off x="4000509" y="3032439"/>
              <a:ext cx="245940" cy="0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4" name="Line 10"/>
            <p:cNvSpPr>
              <a:spLocks noChangeShapeType="1"/>
            </p:cNvSpPr>
            <p:nvPr/>
          </p:nvSpPr>
          <p:spPr bwMode="auto">
            <a:xfrm>
              <a:off x="2879812" y="3465004"/>
              <a:ext cx="245940" cy="0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5" name="Line 13"/>
            <p:cNvSpPr>
              <a:spLocks noChangeShapeType="1"/>
            </p:cNvSpPr>
            <p:nvPr/>
          </p:nvSpPr>
          <p:spPr bwMode="auto">
            <a:xfrm>
              <a:off x="2879812" y="3897052"/>
              <a:ext cx="245940" cy="0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6" name="Line 40"/>
            <p:cNvSpPr>
              <a:spLocks noChangeShapeType="1"/>
            </p:cNvSpPr>
            <p:nvPr/>
          </p:nvSpPr>
          <p:spPr bwMode="auto">
            <a:xfrm>
              <a:off x="2879812" y="2600908"/>
              <a:ext cx="245940" cy="0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7" name="Line 43"/>
            <p:cNvSpPr>
              <a:spLocks noChangeShapeType="1"/>
            </p:cNvSpPr>
            <p:nvPr/>
          </p:nvSpPr>
          <p:spPr bwMode="auto">
            <a:xfrm>
              <a:off x="2879812" y="3032956"/>
              <a:ext cx="245940" cy="0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68" name="Text Box 46"/>
          <p:cNvSpPr txBox="1">
            <a:spLocks noChangeArrowheads="1"/>
          </p:cNvSpPr>
          <p:nvPr/>
        </p:nvSpPr>
        <p:spPr bwMode="auto">
          <a:xfrm>
            <a:off x="6874216" y="5085184"/>
            <a:ext cx="357119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66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66"/>
                </a:solidFill>
                <a:cs typeface="+mn-cs"/>
              </a:rPr>
              <a:t>2</a:t>
            </a:r>
          </a:p>
        </p:txBody>
      </p:sp>
      <p:sp>
        <p:nvSpPr>
          <p:cNvPr id="62" name="Rectangle 54"/>
          <p:cNvSpPr>
            <a:spLocks noChangeArrowheads="1"/>
          </p:cNvSpPr>
          <p:nvPr/>
        </p:nvSpPr>
        <p:spPr bwMode="auto">
          <a:xfrm>
            <a:off x="7390264" y="5464015"/>
            <a:ext cx="174728" cy="154419"/>
          </a:xfrm>
          <a:prstGeom prst="rect">
            <a:avLst/>
          </a:prstGeom>
          <a:noFill/>
          <a:ln w="12700">
            <a:solidFill>
              <a:srgbClr val="FFFF66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63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5243214"/>
              </p:ext>
            </p:extLst>
          </p:nvPr>
        </p:nvGraphicFramePr>
        <p:xfrm>
          <a:off x="7420976" y="5477278"/>
          <a:ext cx="101693" cy="12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9579" imgH="164957" progId="Equation.3">
                  <p:embed/>
                </p:oleObj>
              </mc:Choice>
              <mc:Fallback>
                <p:oleObj name="Equation" r:id="rId8" imgW="139579" imgH="16495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0976" y="5477278"/>
                        <a:ext cx="101693" cy="121262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FFFF66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Line 65"/>
          <p:cNvSpPr>
            <a:spLocks noChangeShapeType="1"/>
          </p:cNvSpPr>
          <p:nvPr/>
        </p:nvSpPr>
        <p:spPr bwMode="auto">
          <a:xfrm flipV="1">
            <a:off x="6457584" y="5780433"/>
            <a:ext cx="333657" cy="0"/>
          </a:xfrm>
          <a:prstGeom prst="line">
            <a:avLst/>
          </a:prstGeom>
          <a:noFill/>
          <a:ln w="12700">
            <a:solidFill>
              <a:srgbClr val="FFFF66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" name="Line 66"/>
          <p:cNvSpPr>
            <a:spLocks noChangeShapeType="1"/>
          </p:cNvSpPr>
          <p:nvPr/>
        </p:nvSpPr>
        <p:spPr bwMode="auto">
          <a:xfrm>
            <a:off x="7456980" y="5634224"/>
            <a:ext cx="4242" cy="146209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" name="Line 69"/>
          <p:cNvSpPr>
            <a:spLocks noChangeShapeType="1"/>
          </p:cNvSpPr>
          <p:nvPr/>
        </p:nvSpPr>
        <p:spPr bwMode="auto">
          <a:xfrm flipV="1">
            <a:off x="7456980" y="5327385"/>
            <a:ext cx="0" cy="13663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7" name="Line 45"/>
          <p:cNvSpPr>
            <a:spLocks noChangeShapeType="1"/>
          </p:cNvSpPr>
          <p:nvPr/>
        </p:nvSpPr>
        <p:spPr bwMode="auto">
          <a:xfrm flipV="1">
            <a:off x="6913863" y="5218025"/>
            <a:ext cx="0" cy="243337"/>
          </a:xfrm>
          <a:prstGeom prst="line">
            <a:avLst/>
          </a:prstGeom>
          <a:noFill/>
          <a:ln w="12700">
            <a:solidFill>
              <a:srgbClr val="FFFF66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6790893" y="5157192"/>
            <a:ext cx="430395" cy="365006"/>
          </a:xfrm>
          <a:prstGeom prst="rect">
            <a:avLst/>
          </a:prstGeom>
          <a:noFill/>
          <a:ln w="12700">
            <a:solidFill>
              <a:srgbClr val="FFFF66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0" name="Line 48"/>
          <p:cNvSpPr>
            <a:spLocks noChangeShapeType="1"/>
          </p:cNvSpPr>
          <p:nvPr/>
        </p:nvSpPr>
        <p:spPr bwMode="auto">
          <a:xfrm flipV="1">
            <a:off x="6913863" y="5643867"/>
            <a:ext cx="0" cy="243337"/>
          </a:xfrm>
          <a:prstGeom prst="line">
            <a:avLst/>
          </a:prstGeom>
          <a:noFill/>
          <a:ln w="12700">
            <a:solidFill>
              <a:srgbClr val="FFFF66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1" name="Text Box 49"/>
          <p:cNvSpPr txBox="1">
            <a:spLocks noChangeArrowheads="1"/>
          </p:cNvSpPr>
          <p:nvPr/>
        </p:nvSpPr>
        <p:spPr bwMode="auto">
          <a:xfrm>
            <a:off x="6883837" y="5497068"/>
            <a:ext cx="357119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66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66"/>
                </a:solidFill>
                <a:cs typeface="+mn-cs"/>
              </a:rPr>
              <a:t>2</a:t>
            </a:r>
          </a:p>
        </p:txBody>
      </p:sp>
      <p:sp>
        <p:nvSpPr>
          <p:cNvPr id="72" name="Rectangle 71"/>
          <p:cNvSpPr>
            <a:spLocks noChangeArrowheads="1"/>
          </p:cNvSpPr>
          <p:nvPr/>
        </p:nvSpPr>
        <p:spPr bwMode="auto">
          <a:xfrm>
            <a:off x="6790893" y="5581765"/>
            <a:ext cx="430395" cy="366274"/>
          </a:xfrm>
          <a:prstGeom prst="rect">
            <a:avLst/>
          </a:prstGeom>
          <a:noFill/>
          <a:ln w="12700">
            <a:solidFill>
              <a:srgbClr val="FFFF66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3" name="Line 57"/>
          <p:cNvSpPr>
            <a:spLocks noChangeShapeType="1"/>
          </p:cNvSpPr>
          <p:nvPr/>
        </p:nvSpPr>
        <p:spPr bwMode="auto">
          <a:xfrm>
            <a:off x="7212321" y="5339694"/>
            <a:ext cx="244659" cy="0"/>
          </a:xfrm>
          <a:prstGeom prst="line">
            <a:avLst/>
          </a:prstGeom>
          <a:noFill/>
          <a:ln w="12700">
            <a:solidFill>
              <a:srgbClr val="FFFF66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4" name="Line 61"/>
          <p:cNvSpPr>
            <a:spLocks noChangeShapeType="1"/>
          </p:cNvSpPr>
          <p:nvPr/>
        </p:nvSpPr>
        <p:spPr bwMode="auto">
          <a:xfrm>
            <a:off x="7240956" y="5785100"/>
            <a:ext cx="468052" cy="0"/>
          </a:xfrm>
          <a:prstGeom prst="line">
            <a:avLst/>
          </a:prstGeom>
          <a:noFill/>
          <a:ln w="12700">
            <a:solidFill>
              <a:srgbClr val="FFFF66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" name="Line 65"/>
          <p:cNvSpPr>
            <a:spLocks noChangeShapeType="1"/>
          </p:cNvSpPr>
          <p:nvPr/>
        </p:nvSpPr>
        <p:spPr bwMode="auto">
          <a:xfrm flipV="1">
            <a:off x="6439247" y="5353052"/>
            <a:ext cx="333657" cy="0"/>
          </a:xfrm>
          <a:prstGeom prst="line">
            <a:avLst/>
          </a:prstGeom>
          <a:noFill/>
          <a:ln w="12700">
            <a:solidFill>
              <a:srgbClr val="FFFF66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326462" y="5749096"/>
            <a:ext cx="274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+</a:t>
            </a:r>
          </a:p>
        </p:txBody>
      </p:sp>
      <p:cxnSp>
        <p:nvCxnSpPr>
          <p:cNvPr id="146" name="Straight Arrow Connector 145"/>
          <p:cNvCxnSpPr/>
          <p:nvPr/>
        </p:nvCxnSpPr>
        <p:spPr bwMode="auto">
          <a:xfrm>
            <a:off x="4567039" y="4077072"/>
            <a:ext cx="0" cy="36004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7" name="Straight Arrow Connector 146"/>
          <p:cNvCxnSpPr/>
          <p:nvPr/>
        </p:nvCxnSpPr>
        <p:spPr bwMode="auto">
          <a:xfrm>
            <a:off x="4134991" y="4077072"/>
            <a:ext cx="0" cy="36004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48" name="Object 36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22873381"/>
              </p:ext>
            </p:extLst>
          </p:nvPr>
        </p:nvGraphicFramePr>
        <p:xfrm>
          <a:off x="4567039" y="3645024"/>
          <a:ext cx="2066925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65200" imgH="190500" progId="Equation.3">
                  <p:embed/>
                </p:oleObj>
              </mc:Choice>
              <mc:Fallback>
                <p:oleObj name="Equation" r:id="rId10" imgW="9652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7039" y="3645024"/>
                        <a:ext cx="2066925" cy="407987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 w="38100" cmpd="sng">
                        <a:solidFill>
                          <a:schemeClr val="bg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" name="TextBox 148"/>
          <p:cNvSpPr txBox="1"/>
          <p:nvPr/>
        </p:nvSpPr>
        <p:spPr>
          <a:xfrm>
            <a:off x="894631" y="3645024"/>
            <a:ext cx="228864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081D58"/>
                </a:solidFill>
              </a:rPr>
              <a:t>Example (N=4, D=2)</a:t>
            </a:r>
          </a:p>
        </p:txBody>
      </p:sp>
      <p:grpSp>
        <p:nvGrpSpPr>
          <p:cNvPr id="160" name="Group 53"/>
          <p:cNvGrpSpPr>
            <a:grpSpLocks/>
          </p:cNvGrpSpPr>
          <p:nvPr/>
        </p:nvGrpSpPr>
        <p:grpSpPr bwMode="auto">
          <a:xfrm>
            <a:off x="1089671" y="4624750"/>
            <a:ext cx="177501" cy="156314"/>
            <a:chOff x="1488" y="3024"/>
            <a:chExt cx="192" cy="165"/>
          </a:xfrm>
        </p:grpSpPr>
        <p:sp>
          <p:nvSpPr>
            <p:cNvPr id="161" name="Rectangle 54"/>
            <p:cNvSpPr>
              <a:spLocks noChangeArrowheads="1"/>
            </p:cNvSpPr>
            <p:nvPr/>
          </p:nvSpPr>
          <p:spPr bwMode="auto">
            <a:xfrm>
              <a:off x="1491" y="3024"/>
              <a:ext cx="189" cy="163"/>
            </a:xfrm>
            <a:prstGeom prst="rect">
              <a:avLst/>
            </a:prstGeom>
            <a:noFill/>
            <a:ln w="12700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aphicFrame>
          <p:nvGraphicFramePr>
            <p:cNvPr id="162" name="Object 55"/>
            <p:cNvGraphicFramePr>
              <a:graphicFrameLocks noChangeAspect="1"/>
            </p:cNvGraphicFramePr>
            <p:nvPr/>
          </p:nvGraphicFramePr>
          <p:xfrm>
            <a:off x="1529" y="3038"/>
            <a:ext cx="110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39579" imgH="164957" progId="Equation.3">
                    <p:embed/>
                  </p:oleObj>
                </mc:Choice>
                <mc:Fallback>
                  <p:oleObj name="Equation" r:id="rId12" imgW="139579" imgH="16495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9" y="3038"/>
                          <a:ext cx="110" cy="128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FFFF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3" name="Group 56"/>
          <p:cNvGrpSpPr>
            <a:grpSpLocks/>
          </p:cNvGrpSpPr>
          <p:nvPr/>
        </p:nvGrpSpPr>
        <p:grpSpPr bwMode="auto">
          <a:xfrm>
            <a:off x="1089671" y="5034640"/>
            <a:ext cx="177501" cy="157472"/>
            <a:chOff x="1488" y="3024"/>
            <a:chExt cx="192" cy="165"/>
          </a:xfrm>
        </p:grpSpPr>
        <p:sp>
          <p:nvSpPr>
            <p:cNvPr id="164" name="Rectangle 57"/>
            <p:cNvSpPr>
              <a:spLocks noChangeArrowheads="1"/>
            </p:cNvSpPr>
            <p:nvPr/>
          </p:nvSpPr>
          <p:spPr bwMode="auto">
            <a:xfrm>
              <a:off x="1491" y="3024"/>
              <a:ext cx="189" cy="165"/>
            </a:xfrm>
            <a:prstGeom prst="rect">
              <a:avLst/>
            </a:prstGeom>
            <a:noFill/>
            <a:ln w="12700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aphicFrame>
          <p:nvGraphicFramePr>
            <p:cNvPr id="165" name="Object 58"/>
            <p:cNvGraphicFramePr>
              <a:graphicFrameLocks noChangeAspect="1"/>
            </p:cNvGraphicFramePr>
            <p:nvPr/>
          </p:nvGraphicFramePr>
          <p:xfrm>
            <a:off x="1529" y="3038"/>
            <a:ext cx="110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39579" imgH="164957" progId="Equation.3">
                    <p:embed/>
                  </p:oleObj>
                </mc:Choice>
                <mc:Fallback>
                  <p:oleObj name="Equation" r:id="rId13" imgW="139579" imgH="16495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9" y="3038"/>
                          <a:ext cx="110" cy="128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FFFF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6" name="Group 59"/>
          <p:cNvGrpSpPr>
            <a:grpSpLocks/>
          </p:cNvGrpSpPr>
          <p:nvPr/>
        </p:nvGrpSpPr>
        <p:grpSpPr bwMode="auto">
          <a:xfrm>
            <a:off x="1089671" y="5444530"/>
            <a:ext cx="177501" cy="157472"/>
            <a:chOff x="1488" y="3024"/>
            <a:chExt cx="192" cy="165"/>
          </a:xfrm>
        </p:grpSpPr>
        <p:sp>
          <p:nvSpPr>
            <p:cNvPr id="167" name="Rectangle 60"/>
            <p:cNvSpPr>
              <a:spLocks noChangeArrowheads="1"/>
            </p:cNvSpPr>
            <p:nvPr/>
          </p:nvSpPr>
          <p:spPr bwMode="auto">
            <a:xfrm>
              <a:off x="1491" y="3022"/>
              <a:ext cx="189" cy="171"/>
            </a:xfrm>
            <a:prstGeom prst="rect">
              <a:avLst/>
            </a:prstGeom>
            <a:noFill/>
            <a:ln w="12700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aphicFrame>
          <p:nvGraphicFramePr>
            <p:cNvPr id="168" name="Object 61"/>
            <p:cNvGraphicFramePr>
              <a:graphicFrameLocks noChangeAspect="1"/>
            </p:cNvGraphicFramePr>
            <p:nvPr/>
          </p:nvGraphicFramePr>
          <p:xfrm>
            <a:off x="1529" y="3038"/>
            <a:ext cx="110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139579" imgH="164957" progId="Equation.3">
                    <p:embed/>
                  </p:oleObj>
                </mc:Choice>
                <mc:Fallback>
                  <p:oleObj name="Equation" r:id="rId14" imgW="139579" imgH="16495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9" y="3038"/>
                          <a:ext cx="110" cy="128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FFFF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9" name="Line 62"/>
          <p:cNvSpPr>
            <a:spLocks noChangeShapeType="1"/>
          </p:cNvSpPr>
          <p:nvPr/>
        </p:nvSpPr>
        <p:spPr bwMode="auto">
          <a:xfrm flipV="1">
            <a:off x="822296" y="4484646"/>
            <a:ext cx="695399" cy="3474"/>
          </a:xfrm>
          <a:prstGeom prst="line">
            <a:avLst/>
          </a:prstGeom>
          <a:noFill/>
          <a:ln w="12700">
            <a:solidFill>
              <a:srgbClr val="FFFF66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0" name="Line 63"/>
          <p:cNvSpPr>
            <a:spLocks noChangeShapeType="1"/>
          </p:cNvSpPr>
          <p:nvPr/>
        </p:nvSpPr>
        <p:spPr bwMode="auto">
          <a:xfrm flipV="1">
            <a:off x="1190779" y="5776842"/>
            <a:ext cx="331410" cy="0"/>
          </a:xfrm>
          <a:prstGeom prst="line">
            <a:avLst/>
          </a:prstGeom>
          <a:noFill/>
          <a:ln w="12700">
            <a:solidFill>
              <a:srgbClr val="FFFF66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1" name="Line 64"/>
          <p:cNvSpPr>
            <a:spLocks noChangeShapeType="1"/>
          </p:cNvSpPr>
          <p:nvPr/>
        </p:nvSpPr>
        <p:spPr bwMode="auto">
          <a:xfrm flipV="1">
            <a:off x="1194150" y="5321795"/>
            <a:ext cx="333657" cy="0"/>
          </a:xfrm>
          <a:prstGeom prst="line">
            <a:avLst/>
          </a:prstGeom>
          <a:noFill/>
          <a:ln w="12700">
            <a:solidFill>
              <a:srgbClr val="FFFF66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2" name="Line 65"/>
          <p:cNvSpPr>
            <a:spLocks noChangeShapeType="1"/>
          </p:cNvSpPr>
          <p:nvPr/>
        </p:nvSpPr>
        <p:spPr bwMode="auto">
          <a:xfrm flipV="1">
            <a:off x="1190779" y="4913063"/>
            <a:ext cx="333657" cy="0"/>
          </a:xfrm>
          <a:prstGeom prst="line">
            <a:avLst/>
          </a:prstGeom>
          <a:noFill/>
          <a:ln w="12700">
            <a:solidFill>
              <a:srgbClr val="FFFF66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3" name="Line 66"/>
          <p:cNvSpPr>
            <a:spLocks noChangeShapeType="1"/>
          </p:cNvSpPr>
          <p:nvPr/>
        </p:nvSpPr>
        <p:spPr bwMode="auto">
          <a:xfrm>
            <a:off x="1178422" y="4794959"/>
            <a:ext cx="0" cy="239682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4" name="Line 67"/>
          <p:cNvSpPr>
            <a:spLocks noChangeShapeType="1"/>
          </p:cNvSpPr>
          <p:nvPr/>
        </p:nvSpPr>
        <p:spPr bwMode="auto">
          <a:xfrm>
            <a:off x="1182915" y="5186323"/>
            <a:ext cx="0" cy="240839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5" name="Line 68"/>
          <p:cNvSpPr>
            <a:spLocks noChangeShapeType="1"/>
          </p:cNvSpPr>
          <p:nvPr/>
        </p:nvSpPr>
        <p:spPr bwMode="auto">
          <a:xfrm>
            <a:off x="1178422" y="5612423"/>
            <a:ext cx="0" cy="167893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6" name="Line 69"/>
          <p:cNvSpPr>
            <a:spLocks noChangeShapeType="1"/>
          </p:cNvSpPr>
          <p:nvPr/>
        </p:nvSpPr>
        <p:spPr bwMode="auto">
          <a:xfrm flipV="1">
            <a:off x="1178422" y="4488120"/>
            <a:ext cx="0" cy="13663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29028" name="Group 129027"/>
          <p:cNvGrpSpPr/>
          <p:nvPr/>
        </p:nvGrpSpPr>
        <p:grpSpPr>
          <a:xfrm>
            <a:off x="2208164" y="4293096"/>
            <a:ext cx="585787" cy="1631950"/>
            <a:chOff x="2069109" y="2996952"/>
            <a:chExt cx="585787" cy="1631950"/>
          </a:xfrm>
        </p:grpSpPr>
        <p:graphicFrame>
          <p:nvGraphicFramePr>
            <p:cNvPr id="177" name="Object 7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31860650"/>
                </p:ext>
              </p:extLst>
            </p:nvPr>
          </p:nvGraphicFramePr>
          <p:xfrm>
            <a:off x="2267744" y="4329100"/>
            <a:ext cx="215900" cy="249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90500" imgH="215900" progId="Equation.3">
                    <p:embed/>
                  </p:oleObj>
                </mc:Choice>
                <mc:Fallback>
                  <p:oleObj name="Equation" r:id="rId15" imgW="1905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7744" y="4329100"/>
                          <a:ext cx="215900" cy="249237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FFFF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8" name="Rectangle 71"/>
            <p:cNvSpPr>
              <a:spLocks noChangeArrowheads="1"/>
            </p:cNvSpPr>
            <p:nvPr/>
          </p:nvSpPr>
          <p:spPr bwMode="auto">
            <a:xfrm>
              <a:off x="2069109" y="2996952"/>
              <a:ext cx="585787" cy="352425"/>
            </a:xfrm>
            <a:prstGeom prst="rect">
              <a:avLst/>
            </a:prstGeom>
            <a:noFill/>
            <a:ln w="12700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aphicFrame>
          <p:nvGraphicFramePr>
            <p:cNvPr id="179" name="Object 7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64394337"/>
                </p:ext>
              </p:extLst>
            </p:nvPr>
          </p:nvGraphicFramePr>
          <p:xfrm>
            <a:off x="2267744" y="3897052"/>
            <a:ext cx="228600" cy="2365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203200" imgH="203200" progId="Equation.3">
                    <p:embed/>
                  </p:oleObj>
                </mc:Choice>
                <mc:Fallback>
                  <p:oleObj name="Equation" r:id="rId17" imgW="2032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7744" y="3897052"/>
                          <a:ext cx="228600" cy="236537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FFFF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0" name="Rectangle 73"/>
            <p:cNvSpPr>
              <a:spLocks noChangeArrowheads="1"/>
            </p:cNvSpPr>
            <p:nvPr/>
          </p:nvSpPr>
          <p:spPr bwMode="auto">
            <a:xfrm>
              <a:off x="2069109" y="3441452"/>
              <a:ext cx="585787" cy="354012"/>
            </a:xfrm>
            <a:prstGeom prst="rect">
              <a:avLst/>
            </a:prstGeom>
            <a:noFill/>
            <a:ln w="12700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aphicFrame>
          <p:nvGraphicFramePr>
            <p:cNvPr id="181" name="Object 7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86849504"/>
                </p:ext>
              </p:extLst>
            </p:nvPr>
          </p:nvGraphicFramePr>
          <p:xfrm>
            <a:off x="2267744" y="3501008"/>
            <a:ext cx="203200" cy="238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177800" imgH="203200" progId="Equation.3">
                    <p:embed/>
                  </p:oleObj>
                </mc:Choice>
                <mc:Fallback>
                  <p:oleObj name="Equation" r:id="rId19" imgW="1778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7744" y="3501008"/>
                          <a:ext cx="203200" cy="238125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FFFF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2" name="Rectangle 75"/>
            <p:cNvSpPr>
              <a:spLocks noChangeArrowheads="1"/>
            </p:cNvSpPr>
            <p:nvPr/>
          </p:nvSpPr>
          <p:spPr bwMode="auto">
            <a:xfrm>
              <a:off x="2069109" y="3830389"/>
              <a:ext cx="585787" cy="354013"/>
            </a:xfrm>
            <a:prstGeom prst="rect">
              <a:avLst/>
            </a:prstGeom>
            <a:noFill/>
            <a:ln w="12700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aphicFrame>
          <p:nvGraphicFramePr>
            <p:cNvPr id="183" name="Object 7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96153237"/>
                </p:ext>
              </p:extLst>
            </p:nvPr>
          </p:nvGraphicFramePr>
          <p:xfrm>
            <a:off x="2267744" y="3032956"/>
            <a:ext cx="231775" cy="250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203200" imgH="215900" progId="Equation.3">
                    <p:embed/>
                  </p:oleObj>
                </mc:Choice>
                <mc:Fallback>
                  <p:oleObj name="Equation" r:id="rId21" imgW="2032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7744" y="3032956"/>
                          <a:ext cx="231775" cy="250825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FFFF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" name="Rectangle 77"/>
            <p:cNvSpPr>
              <a:spLocks noChangeArrowheads="1"/>
            </p:cNvSpPr>
            <p:nvPr/>
          </p:nvSpPr>
          <p:spPr bwMode="auto">
            <a:xfrm>
              <a:off x="2069109" y="4274889"/>
              <a:ext cx="585787" cy="354013"/>
            </a:xfrm>
            <a:prstGeom prst="rect">
              <a:avLst/>
            </a:prstGeom>
            <a:noFill/>
            <a:ln w="12700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85" name="Line 78"/>
          <p:cNvSpPr>
            <a:spLocks noChangeShapeType="1"/>
          </p:cNvSpPr>
          <p:nvPr/>
        </p:nvSpPr>
        <p:spPr bwMode="auto">
          <a:xfrm>
            <a:off x="2800301" y="4459783"/>
            <a:ext cx="269875" cy="0"/>
          </a:xfrm>
          <a:prstGeom prst="line">
            <a:avLst/>
          </a:prstGeom>
          <a:noFill/>
          <a:ln w="12700">
            <a:solidFill>
              <a:srgbClr val="FFFF66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6" name="Line 79"/>
          <p:cNvSpPr>
            <a:spLocks noChangeShapeType="1"/>
          </p:cNvSpPr>
          <p:nvPr/>
        </p:nvSpPr>
        <p:spPr bwMode="auto">
          <a:xfrm>
            <a:off x="2800301" y="4848721"/>
            <a:ext cx="269875" cy="0"/>
          </a:xfrm>
          <a:prstGeom prst="line">
            <a:avLst/>
          </a:prstGeom>
          <a:noFill/>
          <a:ln w="12700">
            <a:solidFill>
              <a:srgbClr val="FFFF66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7" name="Line 80"/>
          <p:cNvSpPr>
            <a:spLocks noChangeShapeType="1"/>
          </p:cNvSpPr>
          <p:nvPr/>
        </p:nvSpPr>
        <p:spPr bwMode="auto">
          <a:xfrm>
            <a:off x="2800301" y="5293221"/>
            <a:ext cx="269875" cy="0"/>
          </a:xfrm>
          <a:prstGeom prst="line">
            <a:avLst/>
          </a:prstGeom>
          <a:noFill/>
          <a:ln w="12700">
            <a:solidFill>
              <a:srgbClr val="FFFF66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8" name="Line 81"/>
          <p:cNvSpPr>
            <a:spLocks noChangeShapeType="1"/>
          </p:cNvSpPr>
          <p:nvPr/>
        </p:nvSpPr>
        <p:spPr bwMode="auto">
          <a:xfrm>
            <a:off x="2800301" y="5739308"/>
            <a:ext cx="269875" cy="0"/>
          </a:xfrm>
          <a:prstGeom prst="line">
            <a:avLst/>
          </a:prstGeom>
          <a:noFill/>
          <a:ln w="12700">
            <a:solidFill>
              <a:srgbClr val="FFFF66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89" name="Group 188"/>
          <p:cNvGrpSpPr/>
          <p:nvPr/>
        </p:nvGrpSpPr>
        <p:grpSpPr>
          <a:xfrm>
            <a:off x="3072260" y="4293096"/>
            <a:ext cx="1114609" cy="1595437"/>
            <a:chOff x="6967768" y="3989416"/>
            <a:chExt cx="1114609" cy="1595437"/>
          </a:xfrm>
        </p:grpSpPr>
        <p:sp>
          <p:nvSpPr>
            <p:cNvPr id="190" name="Rectangle 46"/>
            <p:cNvSpPr>
              <a:spLocks noChangeArrowheads="1"/>
            </p:cNvSpPr>
            <p:nvPr/>
          </p:nvSpPr>
          <p:spPr bwMode="auto">
            <a:xfrm>
              <a:off x="6967768" y="3989416"/>
              <a:ext cx="863600" cy="1595437"/>
            </a:xfrm>
            <a:prstGeom prst="rect">
              <a:avLst/>
            </a:prstGeom>
            <a:noFill/>
            <a:ln w="9525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66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aphicFrame>
          <p:nvGraphicFramePr>
            <p:cNvPr id="191" name="Object 8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3742286"/>
                </p:ext>
              </p:extLst>
            </p:nvPr>
          </p:nvGraphicFramePr>
          <p:xfrm>
            <a:off x="7077801" y="4588152"/>
            <a:ext cx="673100" cy="4111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3" imgW="292100" imgH="139700" progId="Equation.3">
                    <p:embed/>
                  </p:oleObj>
                </mc:Choice>
                <mc:Fallback>
                  <p:oleObj name="Equation" r:id="rId23" imgW="292100" imgH="139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77801" y="4588152"/>
                          <a:ext cx="673100" cy="411162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FFFF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2" name="Line 10"/>
            <p:cNvSpPr>
              <a:spLocks noChangeShapeType="1"/>
            </p:cNvSpPr>
            <p:nvPr/>
          </p:nvSpPr>
          <p:spPr bwMode="auto">
            <a:xfrm>
              <a:off x="7836437" y="5028074"/>
              <a:ext cx="245940" cy="0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3" name="Line 13"/>
            <p:cNvSpPr>
              <a:spLocks noChangeShapeType="1"/>
            </p:cNvSpPr>
            <p:nvPr/>
          </p:nvSpPr>
          <p:spPr bwMode="auto">
            <a:xfrm>
              <a:off x="7836437" y="5453916"/>
              <a:ext cx="245940" cy="0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4" name="Line 40"/>
            <p:cNvSpPr>
              <a:spLocks noChangeShapeType="1"/>
            </p:cNvSpPr>
            <p:nvPr/>
          </p:nvSpPr>
          <p:spPr bwMode="auto">
            <a:xfrm>
              <a:off x="7836437" y="4176393"/>
              <a:ext cx="245940" cy="0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5" name="Line 43"/>
            <p:cNvSpPr>
              <a:spLocks noChangeShapeType="1"/>
            </p:cNvSpPr>
            <p:nvPr/>
          </p:nvSpPr>
          <p:spPr bwMode="auto">
            <a:xfrm>
              <a:off x="7836437" y="4600967"/>
              <a:ext cx="245940" cy="0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96" name="Group 195"/>
          <p:cNvGrpSpPr/>
          <p:nvPr/>
        </p:nvGrpSpPr>
        <p:grpSpPr>
          <a:xfrm>
            <a:off x="1524088" y="4271177"/>
            <a:ext cx="666087" cy="1736026"/>
            <a:chOff x="8082377" y="3947141"/>
            <a:chExt cx="666087" cy="1736026"/>
          </a:xfrm>
        </p:grpSpPr>
        <p:sp>
          <p:nvSpPr>
            <p:cNvPr id="197" name="Line 15"/>
            <p:cNvSpPr>
              <a:spLocks noChangeShapeType="1"/>
            </p:cNvSpPr>
            <p:nvPr/>
          </p:nvSpPr>
          <p:spPr bwMode="auto">
            <a:xfrm>
              <a:off x="8205347" y="4906406"/>
              <a:ext cx="0" cy="243337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8" name="Text Box 16"/>
            <p:cNvSpPr txBox="1">
              <a:spLocks noChangeArrowheads="1"/>
            </p:cNvSpPr>
            <p:nvPr/>
          </p:nvSpPr>
          <p:spPr bwMode="auto">
            <a:xfrm>
              <a:off x="8147836" y="4796920"/>
              <a:ext cx="357119" cy="462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FF66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FFFF66"/>
                  </a:solidFill>
                  <a:cs typeface="+mn-cs"/>
                </a:rPr>
                <a:t>2</a:t>
              </a:r>
            </a:p>
          </p:txBody>
        </p:sp>
        <p:sp>
          <p:nvSpPr>
            <p:cNvPr id="199" name="Rectangle 17"/>
            <p:cNvSpPr>
              <a:spLocks noChangeArrowheads="1"/>
            </p:cNvSpPr>
            <p:nvPr/>
          </p:nvSpPr>
          <p:spPr bwMode="auto">
            <a:xfrm>
              <a:off x="8082377" y="4845571"/>
              <a:ext cx="430395" cy="365006"/>
            </a:xfrm>
            <a:prstGeom prst="rect">
              <a:avLst/>
            </a:prstGeom>
            <a:noFill/>
            <a:ln w="12700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0" name="Line 18"/>
            <p:cNvSpPr>
              <a:spLocks noChangeShapeType="1"/>
            </p:cNvSpPr>
            <p:nvPr/>
          </p:nvSpPr>
          <p:spPr bwMode="auto">
            <a:xfrm>
              <a:off x="8205347" y="5332246"/>
              <a:ext cx="0" cy="242070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1" name="Text Box 19"/>
            <p:cNvSpPr txBox="1">
              <a:spLocks noChangeArrowheads="1"/>
            </p:cNvSpPr>
            <p:nvPr/>
          </p:nvSpPr>
          <p:spPr bwMode="auto">
            <a:xfrm>
              <a:off x="8147836" y="5220860"/>
              <a:ext cx="357119" cy="462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FF66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FFFF66"/>
                  </a:solidFill>
                  <a:cs typeface="+mn-cs"/>
                </a:rPr>
                <a:t>2</a:t>
              </a:r>
            </a:p>
          </p:txBody>
        </p:sp>
        <p:sp>
          <p:nvSpPr>
            <p:cNvPr id="202" name="Rectangle 20"/>
            <p:cNvSpPr>
              <a:spLocks noChangeArrowheads="1"/>
            </p:cNvSpPr>
            <p:nvPr/>
          </p:nvSpPr>
          <p:spPr bwMode="auto">
            <a:xfrm>
              <a:off x="8082377" y="5271412"/>
              <a:ext cx="430395" cy="365006"/>
            </a:xfrm>
            <a:prstGeom prst="rect">
              <a:avLst/>
            </a:prstGeom>
            <a:noFill/>
            <a:ln w="12700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3" name="Line 25"/>
            <p:cNvSpPr>
              <a:spLocks noChangeShapeType="1"/>
            </p:cNvSpPr>
            <p:nvPr/>
          </p:nvSpPr>
          <p:spPr bwMode="auto">
            <a:xfrm>
              <a:off x="8503805" y="5028074"/>
              <a:ext cx="244659" cy="0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4" name="Line 29"/>
            <p:cNvSpPr>
              <a:spLocks noChangeShapeType="1"/>
            </p:cNvSpPr>
            <p:nvPr/>
          </p:nvSpPr>
          <p:spPr bwMode="auto">
            <a:xfrm>
              <a:off x="8503805" y="5453916"/>
              <a:ext cx="244659" cy="0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5" name="Line 45"/>
            <p:cNvSpPr>
              <a:spLocks noChangeShapeType="1"/>
            </p:cNvSpPr>
            <p:nvPr/>
          </p:nvSpPr>
          <p:spPr bwMode="auto">
            <a:xfrm>
              <a:off x="8205347" y="4054724"/>
              <a:ext cx="0" cy="243337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6" name="Text Box 46"/>
            <p:cNvSpPr txBox="1">
              <a:spLocks noChangeArrowheads="1"/>
            </p:cNvSpPr>
            <p:nvPr/>
          </p:nvSpPr>
          <p:spPr bwMode="auto">
            <a:xfrm>
              <a:off x="8147836" y="3947141"/>
              <a:ext cx="357119" cy="462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FF66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FFFF66"/>
                  </a:solidFill>
                  <a:cs typeface="+mn-cs"/>
                </a:rPr>
                <a:t>2</a:t>
              </a:r>
            </a:p>
          </p:txBody>
        </p:sp>
        <p:sp>
          <p:nvSpPr>
            <p:cNvPr id="207" name="Rectangle 47"/>
            <p:cNvSpPr>
              <a:spLocks noChangeArrowheads="1"/>
            </p:cNvSpPr>
            <p:nvPr/>
          </p:nvSpPr>
          <p:spPr bwMode="auto">
            <a:xfrm>
              <a:off x="8082377" y="3993891"/>
              <a:ext cx="430395" cy="365006"/>
            </a:xfrm>
            <a:prstGeom prst="rect">
              <a:avLst/>
            </a:prstGeom>
            <a:noFill/>
            <a:ln w="12700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8" name="Line 48"/>
            <p:cNvSpPr>
              <a:spLocks noChangeShapeType="1"/>
            </p:cNvSpPr>
            <p:nvPr/>
          </p:nvSpPr>
          <p:spPr bwMode="auto">
            <a:xfrm>
              <a:off x="8205347" y="4480566"/>
              <a:ext cx="0" cy="243337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9" name="Text Box 49"/>
            <p:cNvSpPr txBox="1">
              <a:spLocks noChangeArrowheads="1"/>
            </p:cNvSpPr>
            <p:nvPr/>
          </p:nvSpPr>
          <p:spPr bwMode="auto">
            <a:xfrm>
              <a:off x="8147836" y="4375516"/>
              <a:ext cx="357119" cy="462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FF66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FFFF66"/>
                  </a:solidFill>
                  <a:cs typeface="+mn-cs"/>
                </a:rPr>
                <a:t>2</a:t>
              </a:r>
            </a:p>
          </p:txBody>
        </p:sp>
        <p:sp>
          <p:nvSpPr>
            <p:cNvPr id="210" name="Rectangle 50"/>
            <p:cNvSpPr>
              <a:spLocks noChangeArrowheads="1"/>
            </p:cNvSpPr>
            <p:nvPr/>
          </p:nvSpPr>
          <p:spPr bwMode="auto">
            <a:xfrm>
              <a:off x="8082377" y="4418464"/>
              <a:ext cx="430395" cy="366274"/>
            </a:xfrm>
            <a:prstGeom prst="rect">
              <a:avLst/>
            </a:prstGeom>
            <a:noFill/>
            <a:ln w="12700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1" name="Line 57"/>
            <p:cNvSpPr>
              <a:spLocks noChangeShapeType="1"/>
            </p:cNvSpPr>
            <p:nvPr/>
          </p:nvSpPr>
          <p:spPr bwMode="auto">
            <a:xfrm>
              <a:off x="8503805" y="4176393"/>
              <a:ext cx="244659" cy="0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2" name="Line 61"/>
            <p:cNvSpPr>
              <a:spLocks noChangeShapeType="1"/>
            </p:cNvSpPr>
            <p:nvPr/>
          </p:nvSpPr>
          <p:spPr bwMode="auto">
            <a:xfrm>
              <a:off x="8503805" y="4600967"/>
              <a:ext cx="244659" cy="0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5863183" y="4293096"/>
            <a:ext cx="585787" cy="1631950"/>
            <a:chOff x="2069109" y="2996952"/>
            <a:chExt cx="585787" cy="1631950"/>
          </a:xfrm>
        </p:grpSpPr>
        <p:graphicFrame>
          <p:nvGraphicFramePr>
            <p:cNvPr id="216" name="Object 7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25864653"/>
                </p:ext>
              </p:extLst>
            </p:nvPr>
          </p:nvGraphicFramePr>
          <p:xfrm>
            <a:off x="2296519" y="4329113"/>
            <a:ext cx="157162" cy="249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5" imgW="139700" imgH="215900" progId="Equation.3">
                    <p:embed/>
                  </p:oleObj>
                </mc:Choice>
                <mc:Fallback>
                  <p:oleObj name="Equation" r:id="rId25" imgW="1397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6519" y="4329113"/>
                          <a:ext cx="157162" cy="249237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FFFF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7" name="Rectangle 71"/>
            <p:cNvSpPr>
              <a:spLocks noChangeArrowheads="1"/>
            </p:cNvSpPr>
            <p:nvPr/>
          </p:nvSpPr>
          <p:spPr bwMode="auto">
            <a:xfrm>
              <a:off x="2069109" y="2996952"/>
              <a:ext cx="585787" cy="352425"/>
            </a:xfrm>
            <a:prstGeom prst="rect">
              <a:avLst/>
            </a:prstGeom>
            <a:noFill/>
            <a:ln w="12700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aphicFrame>
          <p:nvGraphicFramePr>
            <p:cNvPr id="218" name="Object 7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59039507"/>
                </p:ext>
              </p:extLst>
            </p:nvPr>
          </p:nvGraphicFramePr>
          <p:xfrm>
            <a:off x="2296519" y="3889375"/>
            <a:ext cx="171450" cy="252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7" imgW="152400" imgH="215900" progId="Equation.3">
                    <p:embed/>
                  </p:oleObj>
                </mc:Choice>
                <mc:Fallback>
                  <p:oleObj name="Equation" r:id="rId27" imgW="1524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6519" y="3889375"/>
                          <a:ext cx="171450" cy="252413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FFFF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9" name="Rectangle 73"/>
            <p:cNvSpPr>
              <a:spLocks noChangeArrowheads="1"/>
            </p:cNvSpPr>
            <p:nvPr/>
          </p:nvSpPr>
          <p:spPr bwMode="auto">
            <a:xfrm>
              <a:off x="2069109" y="3441452"/>
              <a:ext cx="585787" cy="354012"/>
            </a:xfrm>
            <a:prstGeom prst="rect">
              <a:avLst/>
            </a:prstGeom>
            <a:noFill/>
            <a:ln w="12700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aphicFrame>
          <p:nvGraphicFramePr>
            <p:cNvPr id="220" name="Object 7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47578602"/>
                </p:ext>
              </p:extLst>
            </p:nvPr>
          </p:nvGraphicFramePr>
          <p:xfrm>
            <a:off x="2290169" y="3494088"/>
            <a:ext cx="158750" cy="252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9" imgW="139700" imgH="215900" progId="Equation.3">
                    <p:embed/>
                  </p:oleObj>
                </mc:Choice>
                <mc:Fallback>
                  <p:oleObj name="Equation" r:id="rId29" imgW="1397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0169" y="3494088"/>
                          <a:ext cx="158750" cy="252412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FFFF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1" name="Rectangle 75"/>
            <p:cNvSpPr>
              <a:spLocks noChangeArrowheads="1"/>
            </p:cNvSpPr>
            <p:nvPr/>
          </p:nvSpPr>
          <p:spPr bwMode="auto">
            <a:xfrm>
              <a:off x="2069109" y="3830389"/>
              <a:ext cx="585787" cy="354013"/>
            </a:xfrm>
            <a:prstGeom prst="rect">
              <a:avLst/>
            </a:prstGeom>
            <a:noFill/>
            <a:ln w="12700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aphicFrame>
          <p:nvGraphicFramePr>
            <p:cNvPr id="222" name="Object 7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12890749"/>
                </p:ext>
              </p:extLst>
            </p:nvPr>
          </p:nvGraphicFramePr>
          <p:xfrm>
            <a:off x="2302869" y="3033713"/>
            <a:ext cx="160337" cy="250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1" imgW="139700" imgH="215900" progId="Equation.3">
                    <p:embed/>
                  </p:oleObj>
                </mc:Choice>
                <mc:Fallback>
                  <p:oleObj name="Equation" r:id="rId31" imgW="1397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02869" y="3033713"/>
                          <a:ext cx="160337" cy="250825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FFFF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3" name="Rectangle 77"/>
            <p:cNvSpPr>
              <a:spLocks noChangeArrowheads="1"/>
            </p:cNvSpPr>
            <p:nvPr/>
          </p:nvSpPr>
          <p:spPr bwMode="auto">
            <a:xfrm>
              <a:off x="2069109" y="4274889"/>
              <a:ext cx="585787" cy="354013"/>
            </a:xfrm>
            <a:prstGeom prst="rect">
              <a:avLst/>
            </a:prstGeom>
            <a:noFill/>
            <a:ln w="12700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29030" name="Group 129029"/>
          <p:cNvGrpSpPr/>
          <p:nvPr/>
        </p:nvGrpSpPr>
        <p:grpSpPr>
          <a:xfrm>
            <a:off x="6439247" y="4653136"/>
            <a:ext cx="1136375" cy="695249"/>
            <a:chOff x="6452592" y="5254031"/>
            <a:chExt cx="1136375" cy="695249"/>
          </a:xfrm>
        </p:grpSpPr>
        <p:sp>
          <p:nvSpPr>
            <p:cNvPr id="225" name="Text Box 46"/>
            <p:cNvSpPr txBox="1">
              <a:spLocks noChangeArrowheads="1"/>
            </p:cNvSpPr>
            <p:nvPr/>
          </p:nvSpPr>
          <p:spPr bwMode="auto">
            <a:xfrm>
              <a:off x="6887561" y="5254031"/>
              <a:ext cx="357119" cy="462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FF66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FFFF66"/>
                  </a:solidFill>
                  <a:cs typeface="+mn-cs"/>
                </a:rPr>
                <a:t>2</a:t>
              </a:r>
            </a:p>
          </p:txBody>
        </p:sp>
        <p:sp>
          <p:nvSpPr>
            <p:cNvPr id="226" name="Rectangle 54"/>
            <p:cNvSpPr>
              <a:spLocks noChangeArrowheads="1"/>
            </p:cNvSpPr>
            <p:nvPr/>
          </p:nvSpPr>
          <p:spPr bwMode="auto">
            <a:xfrm>
              <a:off x="7403609" y="5632862"/>
              <a:ext cx="174728" cy="154419"/>
            </a:xfrm>
            <a:prstGeom prst="rect">
              <a:avLst/>
            </a:prstGeom>
            <a:noFill/>
            <a:ln w="12700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7" name="Line 66"/>
            <p:cNvSpPr>
              <a:spLocks noChangeShapeType="1"/>
            </p:cNvSpPr>
            <p:nvPr/>
          </p:nvSpPr>
          <p:spPr bwMode="auto">
            <a:xfrm>
              <a:off x="7470325" y="5803071"/>
              <a:ext cx="4242" cy="146209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8" name="Line 45"/>
            <p:cNvSpPr>
              <a:spLocks noChangeShapeType="1"/>
            </p:cNvSpPr>
            <p:nvPr/>
          </p:nvSpPr>
          <p:spPr bwMode="auto">
            <a:xfrm flipV="1">
              <a:off x="6927208" y="5386872"/>
              <a:ext cx="0" cy="243337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9" name="Rectangle 228"/>
            <p:cNvSpPr>
              <a:spLocks noChangeArrowheads="1"/>
            </p:cNvSpPr>
            <p:nvPr/>
          </p:nvSpPr>
          <p:spPr bwMode="auto">
            <a:xfrm>
              <a:off x="6804238" y="5326039"/>
              <a:ext cx="430395" cy="365006"/>
            </a:xfrm>
            <a:prstGeom prst="rect">
              <a:avLst/>
            </a:prstGeom>
            <a:noFill/>
            <a:ln w="12700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0" name="Line 57"/>
            <p:cNvSpPr>
              <a:spLocks noChangeShapeType="1"/>
            </p:cNvSpPr>
            <p:nvPr/>
          </p:nvSpPr>
          <p:spPr bwMode="auto">
            <a:xfrm>
              <a:off x="7225666" y="5508541"/>
              <a:ext cx="244659" cy="0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1" name="Line 65"/>
            <p:cNvSpPr>
              <a:spLocks noChangeShapeType="1"/>
            </p:cNvSpPr>
            <p:nvPr/>
          </p:nvSpPr>
          <p:spPr bwMode="auto">
            <a:xfrm flipV="1">
              <a:off x="6452592" y="5521899"/>
              <a:ext cx="333657" cy="0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2" name="Rectangle 54"/>
            <p:cNvSpPr>
              <a:spLocks noChangeArrowheads="1"/>
            </p:cNvSpPr>
            <p:nvPr/>
          </p:nvSpPr>
          <p:spPr bwMode="auto">
            <a:xfrm>
              <a:off x="7414239" y="5650845"/>
              <a:ext cx="174728" cy="154419"/>
            </a:xfrm>
            <a:prstGeom prst="rect">
              <a:avLst/>
            </a:prstGeom>
            <a:noFill/>
            <a:ln w="12700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aphicFrame>
          <p:nvGraphicFramePr>
            <p:cNvPr id="233" name="Object 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42007350"/>
                </p:ext>
              </p:extLst>
            </p:nvPr>
          </p:nvGraphicFramePr>
          <p:xfrm>
            <a:off x="7444951" y="5664108"/>
            <a:ext cx="101693" cy="121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3" imgW="139579" imgH="164957" progId="Equation.3">
                    <p:embed/>
                  </p:oleObj>
                </mc:Choice>
                <mc:Fallback>
                  <p:oleObj name="Equation" r:id="rId33" imgW="139579" imgH="16495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44951" y="5664108"/>
                          <a:ext cx="101693" cy="121262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FFFF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4" name="Line 69"/>
            <p:cNvSpPr>
              <a:spLocks noChangeShapeType="1"/>
            </p:cNvSpPr>
            <p:nvPr/>
          </p:nvSpPr>
          <p:spPr bwMode="auto">
            <a:xfrm flipV="1">
              <a:off x="7480955" y="5514215"/>
              <a:ext cx="0" cy="136630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76" name="Rectangle 75"/>
          <p:cNvSpPr/>
          <p:nvPr/>
        </p:nvSpPr>
        <p:spPr bwMode="auto">
          <a:xfrm>
            <a:off x="4567038" y="4221088"/>
            <a:ext cx="2021185" cy="1944216"/>
          </a:xfrm>
          <a:prstGeom prst="rect">
            <a:avLst/>
          </a:prstGeom>
          <a:solidFill>
            <a:schemeClr val="accent1">
              <a:alpha val="2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  <p:grpSp>
        <p:nvGrpSpPr>
          <p:cNvPr id="241" name="Group 240"/>
          <p:cNvGrpSpPr/>
          <p:nvPr/>
        </p:nvGrpSpPr>
        <p:grpSpPr>
          <a:xfrm>
            <a:off x="6439247" y="4221088"/>
            <a:ext cx="1136375" cy="695249"/>
            <a:chOff x="6452592" y="5254031"/>
            <a:chExt cx="1136375" cy="695249"/>
          </a:xfrm>
        </p:grpSpPr>
        <p:sp>
          <p:nvSpPr>
            <p:cNvPr id="242" name="Text Box 46"/>
            <p:cNvSpPr txBox="1">
              <a:spLocks noChangeArrowheads="1"/>
            </p:cNvSpPr>
            <p:nvPr/>
          </p:nvSpPr>
          <p:spPr bwMode="auto">
            <a:xfrm>
              <a:off x="6887561" y="5254031"/>
              <a:ext cx="357119" cy="462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FF66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FFFF66"/>
                  </a:solidFill>
                  <a:cs typeface="+mn-cs"/>
                </a:rPr>
                <a:t>2</a:t>
              </a:r>
            </a:p>
          </p:txBody>
        </p:sp>
        <p:sp>
          <p:nvSpPr>
            <p:cNvPr id="243" name="Rectangle 54"/>
            <p:cNvSpPr>
              <a:spLocks noChangeArrowheads="1"/>
            </p:cNvSpPr>
            <p:nvPr/>
          </p:nvSpPr>
          <p:spPr bwMode="auto">
            <a:xfrm>
              <a:off x="7403609" y="5632862"/>
              <a:ext cx="174728" cy="154419"/>
            </a:xfrm>
            <a:prstGeom prst="rect">
              <a:avLst/>
            </a:prstGeom>
            <a:noFill/>
            <a:ln w="12700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4" name="Line 66"/>
            <p:cNvSpPr>
              <a:spLocks noChangeShapeType="1"/>
            </p:cNvSpPr>
            <p:nvPr/>
          </p:nvSpPr>
          <p:spPr bwMode="auto">
            <a:xfrm>
              <a:off x="7470325" y="5803071"/>
              <a:ext cx="4242" cy="146209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5" name="Line 45"/>
            <p:cNvSpPr>
              <a:spLocks noChangeShapeType="1"/>
            </p:cNvSpPr>
            <p:nvPr/>
          </p:nvSpPr>
          <p:spPr bwMode="auto">
            <a:xfrm flipV="1">
              <a:off x="6927208" y="5386872"/>
              <a:ext cx="0" cy="243337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6" name="Rectangle 245"/>
            <p:cNvSpPr>
              <a:spLocks noChangeArrowheads="1"/>
            </p:cNvSpPr>
            <p:nvPr/>
          </p:nvSpPr>
          <p:spPr bwMode="auto">
            <a:xfrm>
              <a:off x="6804238" y="5326039"/>
              <a:ext cx="430395" cy="365006"/>
            </a:xfrm>
            <a:prstGeom prst="rect">
              <a:avLst/>
            </a:prstGeom>
            <a:noFill/>
            <a:ln w="12700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7" name="Line 57"/>
            <p:cNvSpPr>
              <a:spLocks noChangeShapeType="1"/>
            </p:cNvSpPr>
            <p:nvPr/>
          </p:nvSpPr>
          <p:spPr bwMode="auto">
            <a:xfrm>
              <a:off x="7225666" y="5508541"/>
              <a:ext cx="244659" cy="0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8" name="Line 65"/>
            <p:cNvSpPr>
              <a:spLocks noChangeShapeType="1"/>
            </p:cNvSpPr>
            <p:nvPr/>
          </p:nvSpPr>
          <p:spPr bwMode="auto">
            <a:xfrm flipV="1">
              <a:off x="6452592" y="5521899"/>
              <a:ext cx="333657" cy="0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9" name="Rectangle 54"/>
            <p:cNvSpPr>
              <a:spLocks noChangeArrowheads="1"/>
            </p:cNvSpPr>
            <p:nvPr/>
          </p:nvSpPr>
          <p:spPr bwMode="auto">
            <a:xfrm>
              <a:off x="7414239" y="5650845"/>
              <a:ext cx="174728" cy="154419"/>
            </a:xfrm>
            <a:prstGeom prst="rect">
              <a:avLst/>
            </a:prstGeom>
            <a:noFill/>
            <a:ln w="12700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aphicFrame>
          <p:nvGraphicFramePr>
            <p:cNvPr id="250" name="Object 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34220723"/>
                </p:ext>
              </p:extLst>
            </p:nvPr>
          </p:nvGraphicFramePr>
          <p:xfrm>
            <a:off x="7444951" y="5664108"/>
            <a:ext cx="101693" cy="121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4" imgW="139579" imgH="164957" progId="Equation.3">
                    <p:embed/>
                  </p:oleObj>
                </mc:Choice>
                <mc:Fallback>
                  <p:oleObj name="Equation" r:id="rId34" imgW="139579" imgH="16495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44951" y="5664108"/>
                          <a:ext cx="101693" cy="121262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FFFF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1" name="Line 69"/>
            <p:cNvSpPr>
              <a:spLocks noChangeShapeType="1"/>
            </p:cNvSpPr>
            <p:nvPr/>
          </p:nvSpPr>
          <p:spPr bwMode="auto">
            <a:xfrm flipV="1">
              <a:off x="7480955" y="5514215"/>
              <a:ext cx="0" cy="136630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5320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sz="3200" dirty="0">
                <a:cs typeface="+mj-cs"/>
              </a:rPr>
              <a:t>Spectral Subtraction: Realization</a:t>
            </a:r>
            <a:endParaRPr lang="nl-NL" sz="3200" dirty="0">
              <a:cs typeface="+mj-cs"/>
            </a:endParaRP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821978"/>
            <a:ext cx="8964488" cy="4767262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  <a:defRPr/>
            </a:pPr>
            <a:endParaRPr lang="nl-BE" sz="2400" dirty="0">
              <a:cs typeface="+mn-cs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nl-BE" sz="2400" dirty="0">
              <a:cs typeface="+mn-cs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nl-BE" sz="2400" dirty="0">
              <a:cs typeface="+mn-cs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nl-BE" sz="2400" dirty="0"/>
              <a:t>This is a ‘Weigthed Overlap-Add’ (WOLA) Filter Bank </a:t>
            </a:r>
            <a:r>
              <a:rPr lang="nl-BE" sz="1800" b="0" dirty="0"/>
              <a:t>(FB)</a:t>
            </a:r>
            <a:endParaRPr lang="nl-BE" sz="2400" dirty="0"/>
          </a:p>
          <a:p>
            <a:pPr marL="0" indent="0">
              <a:lnSpc>
                <a:spcPct val="80000"/>
              </a:lnSpc>
              <a:spcBef>
                <a:spcPts val="432"/>
              </a:spcBef>
              <a:buNone/>
              <a:defRPr/>
            </a:pPr>
            <a:r>
              <a:rPr lang="nl-BE" sz="2400" dirty="0">
                <a:cs typeface="+mn-cs"/>
              </a:rPr>
              <a:t> </a:t>
            </a:r>
            <a:r>
              <a:rPr lang="nl-BE" sz="2000" b="0" dirty="0"/>
              <a:t>                       </a:t>
            </a:r>
            <a:r>
              <a:rPr lang="nl-BE" sz="1600" b="0" dirty="0"/>
              <a:t>(see DSP-CIS Chapter 14)</a:t>
            </a:r>
          </a:p>
          <a:p>
            <a:pPr marL="0" indent="0">
              <a:lnSpc>
                <a:spcPct val="80000"/>
              </a:lnSpc>
              <a:spcBef>
                <a:spcPts val="432"/>
              </a:spcBef>
              <a:buNone/>
              <a:defRPr/>
            </a:pPr>
            <a:r>
              <a:rPr lang="nl-BE" sz="2000" b="0" dirty="0"/>
              <a:t>   </a:t>
            </a:r>
            <a:r>
              <a:rPr lang="nl-BE" sz="1800" b="0" dirty="0"/>
              <a:t>w[k]</a:t>
            </a:r>
            <a:r>
              <a:rPr lang="nl-BE" sz="1800" b="0" i="1" dirty="0"/>
              <a:t> </a:t>
            </a:r>
            <a:r>
              <a:rPr lang="nl-BE" sz="1800" b="0" dirty="0"/>
              <a:t>and v[k] =</a:t>
            </a:r>
            <a:r>
              <a:rPr lang="nl-BE" sz="1800" b="0" i="1" dirty="0"/>
              <a:t> </a:t>
            </a:r>
            <a:r>
              <a:rPr lang="nl-BE" sz="1800" b="0" dirty="0"/>
              <a:t>prototype filters for DFT-modulated analysis/synthesis FB                   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nl-BE" sz="1800" b="0" dirty="0"/>
              <a:t>                    N </a:t>
            </a:r>
            <a:r>
              <a:rPr lang="nl-BE" sz="1800" b="0" i="1" dirty="0"/>
              <a:t>= </a:t>
            </a:r>
            <a:r>
              <a:rPr lang="nl-BE" sz="1800" b="0" dirty="0"/>
              <a:t>number of filter bank channels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nl-BE" sz="1800" b="0" dirty="0"/>
              <a:t>                    D = downsampling factor  (e.g. 2-fold oversampling: D=N/2, 3-fold: D=N/3)</a:t>
            </a:r>
          </a:p>
          <a:p>
            <a:pPr>
              <a:lnSpc>
                <a:spcPct val="80000"/>
              </a:lnSpc>
              <a:buFont typeface="Symbol" charset="0"/>
              <a:buNone/>
              <a:defRPr/>
            </a:pPr>
            <a:r>
              <a:rPr lang="nl-BE" sz="1800" b="0" dirty="0"/>
              <a:t>                 y</a:t>
            </a:r>
            <a:r>
              <a:rPr lang="nl-BE" sz="1800" b="0" baseline="-25000" dirty="0"/>
              <a:t>n</a:t>
            </a:r>
            <a:r>
              <a:rPr lang="nl-BE" sz="1800" b="0" dirty="0"/>
              <a:t>[i]</a:t>
            </a:r>
            <a:r>
              <a:rPr lang="nl-BE" sz="1800" b="0" i="1" dirty="0"/>
              <a:t> = </a:t>
            </a:r>
            <a:r>
              <a:rPr lang="nl-BE" sz="1800" b="0" dirty="0"/>
              <a:t>n-th subband signal </a:t>
            </a:r>
          </a:p>
          <a:p>
            <a:pPr>
              <a:lnSpc>
                <a:spcPct val="80000"/>
              </a:lnSpc>
              <a:buFont typeface="Symbol" charset="0"/>
              <a:buNone/>
              <a:defRPr/>
            </a:pPr>
            <a:r>
              <a:rPr lang="nl-BE" sz="1800" b="0" dirty="0"/>
              <a:t>              G[n,i] = subband processing in n-th subband</a:t>
            </a:r>
            <a:endParaRPr lang="nl-BE" sz="1800" b="0" i="1" dirty="0">
              <a:cs typeface="+mn-cs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nl-BE" sz="1600" b="0" i="1" dirty="0">
              <a:cs typeface="+mn-cs"/>
            </a:endParaRPr>
          </a:p>
          <a:p>
            <a:pPr>
              <a:lnSpc>
                <a:spcPct val="90000"/>
              </a:lnSpc>
              <a:buFont typeface="Symbol" charset="0"/>
              <a:buNone/>
              <a:defRPr/>
            </a:pPr>
            <a:endParaRPr lang="nl-BE" sz="1600" b="0" i="1" dirty="0">
              <a:cs typeface="+mn-cs"/>
            </a:endParaRPr>
          </a:p>
          <a:p>
            <a:pPr>
              <a:lnSpc>
                <a:spcPct val="90000"/>
              </a:lnSpc>
              <a:buFont typeface="Symbol" charset="0"/>
              <a:buNone/>
              <a:defRPr/>
            </a:pPr>
            <a:endParaRPr lang="nl-BE" sz="1600" b="0" i="1" dirty="0">
              <a:cs typeface="+mn-cs"/>
            </a:endParaRPr>
          </a:p>
          <a:p>
            <a:pPr>
              <a:lnSpc>
                <a:spcPct val="90000"/>
              </a:lnSpc>
              <a:buFont typeface="Symbol" charset="0"/>
              <a:buNone/>
              <a:defRPr/>
            </a:pPr>
            <a:endParaRPr lang="nl-BE" sz="1600" b="0" i="1" dirty="0">
              <a:cs typeface="+mn-cs"/>
            </a:endParaRPr>
          </a:p>
          <a:p>
            <a:pPr>
              <a:lnSpc>
                <a:spcPct val="90000"/>
              </a:lnSpc>
              <a:buFont typeface="Symbol" charset="0"/>
              <a:buNone/>
              <a:defRPr/>
            </a:pPr>
            <a:endParaRPr lang="nl-BE" sz="1600" b="0" i="1" dirty="0">
              <a:cs typeface="+mn-cs"/>
            </a:endParaRPr>
          </a:p>
          <a:p>
            <a:pPr>
              <a:lnSpc>
                <a:spcPct val="90000"/>
              </a:lnSpc>
              <a:buFont typeface="Symbol" charset="0"/>
              <a:buNone/>
              <a:defRPr/>
            </a:pPr>
            <a:endParaRPr lang="nl-BE" sz="1600" b="0" i="1" dirty="0">
              <a:cs typeface="+mn-cs"/>
            </a:endParaRPr>
          </a:p>
          <a:p>
            <a:pPr>
              <a:lnSpc>
                <a:spcPct val="90000"/>
              </a:lnSpc>
              <a:buFont typeface="Symbol" charset="0"/>
              <a:buNone/>
              <a:defRPr/>
            </a:pPr>
            <a:endParaRPr lang="nl-BE" sz="1600" b="0" i="1" dirty="0">
              <a:cs typeface="+mn-cs"/>
            </a:endParaRPr>
          </a:p>
          <a:p>
            <a:pPr>
              <a:lnSpc>
                <a:spcPct val="90000"/>
              </a:lnSpc>
              <a:buFont typeface="Symbol" charset="0"/>
              <a:buNone/>
              <a:defRPr/>
            </a:pPr>
            <a:endParaRPr lang="nl-BE" sz="1600" b="0" i="1" dirty="0">
              <a:cs typeface="+mn-cs"/>
            </a:endParaRPr>
          </a:p>
          <a:p>
            <a:pPr>
              <a:lnSpc>
                <a:spcPct val="90000"/>
              </a:lnSpc>
              <a:buFont typeface="Symbol" charset="0"/>
              <a:buNone/>
              <a:defRPr/>
            </a:pPr>
            <a:endParaRPr lang="nl-BE" sz="1600" b="0" i="1" dirty="0">
              <a:cs typeface="+mn-cs"/>
            </a:endParaRPr>
          </a:p>
          <a:p>
            <a:pPr>
              <a:lnSpc>
                <a:spcPct val="90000"/>
              </a:lnSpc>
              <a:buFont typeface="Symbol" charset="0"/>
              <a:buNone/>
              <a:defRPr/>
            </a:pPr>
            <a:endParaRPr lang="nl-BE" sz="1600" b="0" i="1" dirty="0">
              <a:cs typeface="+mn-cs"/>
            </a:endParaRPr>
          </a:p>
          <a:p>
            <a:pPr>
              <a:lnSpc>
                <a:spcPct val="90000"/>
              </a:lnSpc>
              <a:buFont typeface="Symbol" charset="0"/>
              <a:buNone/>
              <a:defRPr/>
            </a:pPr>
            <a:endParaRPr lang="nl-BE" sz="1600" b="0" i="1" dirty="0">
              <a:cs typeface="+mn-cs"/>
            </a:endParaRPr>
          </a:p>
          <a:p>
            <a:pPr>
              <a:lnSpc>
                <a:spcPct val="90000"/>
              </a:lnSpc>
              <a:buFont typeface="Symbol" charset="0"/>
              <a:buNone/>
              <a:defRPr/>
            </a:pPr>
            <a:endParaRPr lang="nl-BE" sz="1600" b="0" i="1" dirty="0">
              <a:cs typeface="+mn-cs"/>
            </a:endParaRPr>
          </a:p>
        </p:txBody>
      </p:sp>
      <p:cxnSp>
        <p:nvCxnSpPr>
          <p:cNvPr id="138" name="Straight Arrow Connector 137"/>
          <p:cNvCxnSpPr/>
          <p:nvPr/>
        </p:nvCxnSpPr>
        <p:spPr bwMode="auto">
          <a:xfrm>
            <a:off x="4427984" y="3789040"/>
            <a:ext cx="0" cy="36004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9" name="Straight Arrow Connector 138"/>
          <p:cNvCxnSpPr/>
          <p:nvPr/>
        </p:nvCxnSpPr>
        <p:spPr bwMode="auto">
          <a:xfrm>
            <a:off x="3923928" y="3789040"/>
            <a:ext cx="0" cy="36004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40" name="Object 36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86474963"/>
              </p:ext>
            </p:extLst>
          </p:nvPr>
        </p:nvGraphicFramePr>
        <p:xfrm>
          <a:off x="4427984" y="3356992"/>
          <a:ext cx="2066925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65200" imgH="190500" progId="Equation.3">
                  <p:embed/>
                </p:oleObj>
              </mc:Choice>
              <mc:Fallback>
                <p:oleObj name="Equation" r:id="rId2" imgW="9652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984" y="3356992"/>
                        <a:ext cx="2066925" cy="407987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 w="38100" cmpd="sng">
                        <a:solidFill>
                          <a:schemeClr val="bg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1" name="Group 140"/>
          <p:cNvGrpSpPr/>
          <p:nvPr/>
        </p:nvGrpSpPr>
        <p:grpSpPr>
          <a:xfrm>
            <a:off x="107504" y="3356992"/>
            <a:ext cx="8861945" cy="2592288"/>
            <a:chOff x="107504" y="1033562"/>
            <a:chExt cx="8861945" cy="2592288"/>
          </a:xfrm>
        </p:grpSpPr>
        <p:sp>
          <p:nvSpPr>
            <p:cNvPr id="142" name="Rectangle 18"/>
            <p:cNvSpPr>
              <a:spLocks noChangeArrowheads="1"/>
            </p:cNvSpPr>
            <p:nvPr/>
          </p:nvSpPr>
          <p:spPr bwMode="auto">
            <a:xfrm>
              <a:off x="3491880" y="1033562"/>
              <a:ext cx="609003" cy="369974"/>
            </a:xfrm>
            <a:prstGeom prst="rect">
              <a:avLst/>
            </a:prstGeom>
            <a:solidFill>
              <a:srgbClr val="FFFF66"/>
            </a:solidFill>
            <a:ln w="38100" cmpd="sng">
              <a:solidFill>
                <a:srgbClr val="FFFF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r>
                <a:rPr lang="nl-BE" sz="1800" b="0" dirty="0">
                  <a:solidFill>
                    <a:srgbClr val="000000"/>
                  </a:solidFill>
                  <a:latin typeface="Times New Roman" charset="0"/>
                  <a:cs typeface="+mn-cs"/>
                </a:rPr>
                <a:t>y</a:t>
              </a:r>
              <a:r>
                <a:rPr lang="nl-BE" sz="1800" b="0" baseline="-25000" dirty="0">
                  <a:solidFill>
                    <a:srgbClr val="000000"/>
                  </a:solidFill>
                  <a:latin typeface="Times New Roman" charset="0"/>
                  <a:cs typeface="+mn-cs"/>
                </a:rPr>
                <a:t>n</a:t>
              </a:r>
              <a:r>
                <a:rPr lang="nl-BE" sz="1800" b="0" dirty="0">
                  <a:solidFill>
                    <a:srgbClr val="000000"/>
                  </a:solidFill>
                  <a:latin typeface="Times New Roman" charset="0"/>
                  <a:cs typeface="+mn-cs"/>
                </a:rPr>
                <a:t>[</a:t>
              </a:r>
              <a:r>
                <a:rPr lang="nl-BE" sz="1800" b="0" i="1" dirty="0">
                  <a:solidFill>
                    <a:srgbClr val="000000"/>
                  </a:solidFill>
                  <a:latin typeface="Times New Roman" charset="0"/>
                  <a:cs typeface="+mn-cs"/>
                </a:rPr>
                <a:t>i</a:t>
              </a:r>
              <a:r>
                <a:rPr lang="nl-BE" sz="1800" b="0" dirty="0">
                  <a:solidFill>
                    <a:srgbClr val="000000"/>
                  </a:solidFill>
                  <a:latin typeface="Times New Roman" charset="0"/>
                  <a:cs typeface="+mn-cs"/>
                </a:rPr>
                <a:t>]</a:t>
              </a:r>
              <a:endParaRPr lang="en-US" sz="1800" b="0" dirty="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graphicFrame>
          <p:nvGraphicFramePr>
            <p:cNvPr id="143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81364387"/>
                </p:ext>
              </p:extLst>
            </p:nvPr>
          </p:nvGraphicFramePr>
          <p:xfrm>
            <a:off x="4483100" y="3232150"/>
            <a:ext cx="1778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77646" imgH="393359" progId="Equation.3">
                    <p:embed/>
                  </p:oleObj>
                </mc:Choice>
                <mc:Fallback>
                  <p:oleObj name="Equation" r:id="rId4" imgW="177646" imgH="39335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83100" y="3232150"/>
                          <a:ext cx="177800" cy="393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4" name="Rectangle 17"/>
            <p:cNvSpPr>
              <a:spLocks noChangeArrowheads="1"/>
            </p:cNvSpPr>
            <p:nvPr/>
          </p:nvSpPr>
          <p:spPr bwMode="auto">
            <a:xfrm>
              <a:off x="107504" y="1303933"/>
              <a:ext cx="5778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r>
                <a:rPr lang="nl-BE" sz="2000" b="0" dirty="0">
                  <a:solidFill>
                    <a:srgbClr val="FFFF66"/>
                  </a:solidFill>
                  <a:cs typeface="+mn-cs"/>
                </a:rPr>
                <a:t>y[k]</a:t>
              </a:r>
              <a:endParaRPr lang="en-US" sz="2000" b="0" dirty="0">
                <a:solidFill>
                  <a:schemeClr val="tx1"/>
                </a:solidFill>
                <a:cs typeface="+mn-cs"/>
              </a:endParaRPr>
            </a:p>
          </p:txBody>
        </p:sp>
        <p:graphicFrame>
          <p:nvGraphicFramePr>
            <p:cNvPr id="145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84337268"/>
                </p:ext>
              </p:extLst>
            </p:nvPr>
          </p:nvGraphicFramePr>
          <p:xfrm>
            <a:off x="8388424" y="1980828"/>
            <a:ext cx="581025" cy="377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291973" imgH="203112" progId="Equation.3">
                    <p:embed/>
                  </p:oleObj>
                </mc:Choice>
                <mc:Fallback>
                  <p:oleObj name="Equation" r:id="rId6" imgW="291973" imgH="20311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88424" y="1980828"/>
                          <a:ext cx="581025" cy="377825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50" name="Group 149"/>
            <p:cNvGrpSpPr/>
            <p:nvPr/>
          </p:nvGrpSpPr>
          <p:grpSpPr>
            <a:xfrm>
              <a:off x="251193" y="1518444"/>
              <a:ext cx="8425263" cy="2035398"/>
              <a:chOff x="431213" y="2598564"/>
              <a:chExt cx="8425263" cy="2035398"/>
            </a:xfrm>
          </p:grpSpPr>
          <p:sp>
            <p:nvSpPr>
              <p:cNvPr id="151" name="Rectangle 150"/>
              <p:cNvSpPr/>
              <p:nvPr/>
            </p:nvSpPr>
            <p:spPr bwMode="auto">
              <a:xfrm>
                <a:off x="1727684" y="2606576"/>
                <a:ext cx="2448272" cy="2027386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2" name="Line 62"/>
              <p:cNvSpPr>
                <a:spLocks noChangeShapeType="1"/>
              </p:cNvSpPr>
              <p:nvPr/>
            </p:nvSpPr>
            <p:spPr bwMode="auto">
              <a:xfrm flipV="1">
                <a:off x="431213" y="2911503"/>
                <a:ext cx="695399" cy="3474"/>
              </a:xfrm>
              <a:prstGeom prst="line">
                <a:avLst/>
              </a:prstGeom>
              <a:noFill/>
              <a:ln w="12700">
                <a:solidFill>
                  <a:srgbClr val="FFFF66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53" name="Text Box 19"/>
              <p:cNvSpPr txBox="1">
                <a:spLocks noChangeArrowheads="1"/>
              </p:cNvSpPr>
              <p:nvPr/>
            </p:nvSpPr>
            <p:spPr bwMode="auto">
              <a:xfrm>
                <a:off x="1284049" y="3971753"/>
                <a:ext cx="185948" cy="4623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FF66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 dirty="0">
                  <a:solidFill>
                    <a:srgbClr val="FFFF66"/>
                  </a:solidFill>
                  <a:cs typeface="+mn-cs"/>
                </a:endParaRPr>
              </a:p>
            </p:txBody>
          </p:sp>
          <p:grpSp>
            <p:nvGrpSpPr>
              <p:cNvPr id="154" name="Group 153"/>
              <p:cNvGrpSpPr/>
              <p:nvPr/>
            </p:nvGrpSpPr>
            <p:grpSpPr>
              <a:xfrm>
                <a:off x="701361" y="2698034"/>
                <a:ext cx="1097731" cy="890682"/>
                <a:chOff x="701361" y="2398969"/>
                <a:chExt cx="1097731" cy="890682"/>
              </a:xfrm>
            </p:grpSpPr>
            <p:sp>
              <p:nvSpPr>
                <p:cNvPr id="292" name="Rectangle 54"/>
                <p:cNvSpPr>
                  <a:spLocks noChangeArrowheads="1"/>
                </p:cNvSpPr>
                <p:nvPr/>
              </p:nvSpPr>
              <p:spPr bwMode="auto">
                <a:xfrm>
                  <a:off x="701361" y="2752542"/>
                  <a:ext cx="174728" cy="154419"/>
                </a:xfrm>
                <a:prstGeom prst="rect">
                  <a:avLst/>
                </a:prstGeom>
                <a:noFill/>
                <a:ln w="12700">
                  <a:solidFill>
                    <a:srgbClr val="FFFF66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graphicFrame>
              <p:nvGraphicFramePr>
                <p:cNvPr id="293" name="Object 5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89931401"/>
                    </p:ext>
                  </p:extLst>
                </p:nvPr>
              </p:nvGraphicFramePr>
              <p:xfrm>
                <a:off x="736492" y="2765805"/>
                <a:ext cx="101693" cy="12126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8" imgW="139579" imgH="164957" progId="Equation.3">
                        <p:embed/>
                      </p:oleObj>
                    </mc:Choice>
                    <mc:Fallback>
                      <p:oleObj name="Equation" r:id="rId8" imgW="139579" imgH="164957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36492" y="2765805"/>
                              <a:ext cx="101693" cy="121262"/>
                            </a:xfrm>
                            <a:prstGeom prst="rect">
                              <a:avLst/>
                            </a:prstGeom>
                            <a:solidFill>
                              <a:srgbClr val="FFFF66"/>
                            </a:solidFill>
                            <a:ln>
                              <a:noFill/>
                            </a:ln>
                            <a:effectLst/>
                            <a:extLs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rgbClr val="FFFF66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 xmlns="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94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799696" y="3068960"/>
                  <a:ext cx="333657" cy="0"/>
                </a:xfrm>
                <a:prstGeom prst="line">
                  <a:avLst/>
                </a:prstGeom>
                <a:noFill/>
                <a:ln w="12700">
                  <a:solidFill>
                    <a:srgbClr val="FFFF66"/>
                  </a:solidFill>
                  <a:round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5" name="Line 66"/>
                <p:cNvSpPr>
                  <a:spLocks noChangeShapeType="1"/>
                </p:cNvSpPr>
                <p:nvPr/>
              </p:nvSpPr>
              <p:spPr bwMode="auto">
                <a:xfrm>
                  <a:off x="787339" y="2922751"/>
                  <a:ext cx="4242" cy="146209"/>
                </a:xfrm>
                <a:prstGeom prst="line">
                  <a:avLst/>
                </a:prstGeom>
                <a:noFill/>
                <a:ln w="9525">
                  <a:solidFill>
                    <a:srgbClr val="FFFF66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6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787339" y="2615912"/>
                  <a:ext cx="0" cy="136630"/>
                </a:xfrm>
                <a:prstGeom prst="line">
                  <a:avLst/>
                </a:prstGeom>
                <a:noFill/>
                <a:ln w="9525">
                  <a:solidFill>
                    <a:srgbClr val="FFFF66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7" name="Line 45"/>
                <p:cNvSpPr>
                  <a:spLocks noChangeShapeType="1"/>
                </p:cNvSpPr>
                <p:nvPr/>
              </p:nvSpPr>
              <p:spPr bwMode="auto">
                <a:xfrm>
                  <a:off x="1255975" y="2506552"/>
                  <a:ext cx="0" cy="243337"/>
                </a:xfrm>
                <a:prstGeom prst="line">
                  <a:avLst/>
                </a:prstGeom>
                <a:noFill/>
                <a:ln w="12700">
                  <a:solidFill>
                    <a:srgbClr val="FFFF66"/>
                  </a:solidFill>
                  <a:round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8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198464" y="2398969"/>
                  <a:ext cx="357119" cy="46230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FFFF66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r>
                    <a:rPr lang="en-US" dirty="0">
                      <a:solidFill>
                        <a:srgbClr val="FFFF66"/>
                      </a:solidFill>
                      <a:cs typeface="+mn-cs"/>
                    </a:rPr>
                    <a:t>2</a:t>
                  </a:r>
                </a:p>
              </p:txBody>
            </p:sp>
            <p:sp>
              <p:nvSpPr>
                <p:cNvPr id="299" name="Rectangle 47"/>
                <p:cNvSpPr>
                  <a:spLocks noChangeArrowheads="1"/>
                </p:cNvSpPr>
                <p:nvPr/>
              </p:nvSpPr>
              <p:spPr bwMode="auto">
                <a:xfrm>
                  <a:off x="1133005" y="2445719"/>
                  <a:ext cx="430395" cy="365006"/>
                </a:xfrm>
                <a:prstGeom prst="rect">
                  <a:avLst/>
                </a:prstGeom>
                <a:noFill/>
                <a:ln w="12700">
                  <a:solidFill>
                    <a:srgbClr val="FFFF66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0" name="Line 48"/>
                <p:cNvSpPr>
                  <a:spLocks noChangeShapeType="1"/>
                </p:cNvSpPr>
                <p:nvPr/>
              </p:nvSpPr>
              <p:spPr bwMode="auto">
                <a:xfrm>
                  <a:off x="1255975" y="2932394"/>
                  <a:ext cx="0" cy="243337"/>
                </a:xfrm>
                <a:prstGeom prst="line">
                  <a:avLst/>
                </a:prstGeom>
                <a:noFill/>
                <a:ln w="12700">
                  <a:solidFill>
                    <a:srgbClr val="FFFF66"/>
                  </a:solidFill>
                  <a:round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1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1198464" y="2827344"/>
                  <a:ext cx="357119" cy="46230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FFFF66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r>
                    <a:rPr lang="en-US" dirty="0">
                      <a:solidFill>
                        <a:srgbClr val="FFFF66"/>
                      </a:solidFill>
                      <a:cs typeface="+mn-cs"/>
                    </a:rPr>
                    <a:t>2</a:t>
                  </a:r>
                </a:p>
              </p:txBody>
            </p:sp>
            <p:sp>
              <p:nvSpPr>
                <p:cNvPr id="302" name="Rectangle 50"/>
                <p:cNvSpPr>
                  <a:spLocks noChangeArrowheads="1"/>
                </p:cNvSpPr>
                <p:nvPr/>
              </p:nvSpPr>
              <p:spPr bwMode="auto">
                <a:xfrm>
                  <a:off x="1133005" y="2870292"/>
                  <a:ext cx="430395" cy="366274"/>
                </a:xfrm>
                <a:prstGeom prst="rect">
                  <a:avLst/>
                </a:prstGeom>
                <a:noFill/>
                <a:ln w="12700">
                  <a:solidFill>
                    <a:srgbClr val="FFFF66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3" name="Line 57"/>
                <p:cNvSpPr>
                  <a:spLocks noChangeShapeType="1"/>
                </p:cNvSpPr>
                <p:nvPr/>
              </p:nvSpPr>
              <p:spPr bwMode="auto">
                <a:xfrm>
                  <a:off x="1554433" y="2628221"/>
                  <a:ext cx="244659" cy="0"/>
                </a:xfrm>
                <a:prstGeom prst="line">
                  <a:avLst/>
                </a:prstGeom>
                <a:noFill/>
                <a:ln w="12700">
                  <a:solidFill>
                    <a:srgbClr val="FFFF66"/>
                  </a:solidFill>
                  <a:round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4" name="Line 61"/>
                <p:cNvSpPr>
                  <a:spLocks noChangeShapeType="1"/>
                </p:cNvSpPr>
                <p:nvPr/>
              </p:nvSpPr>
              <p:spPr bwMode="auto">
                <a:xfrm>
                  <a:off x="1554433" y="3052795"/>
                  <a:ext cx="244659" cy="0"/>
                </a:xfrm>
                <a:prstGeom prst="line">
                  <a:avLst/>
                </a:prstGeom>
                <a:noFill/>
                <a:ln w="12700">
                  <a:solidFill>
                    <a:srgbClr val="FFFF66"/>
                  </a:solidFill>
                  <a:round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155" name="Rectangle 46"/>
              <p:cNvSpPr>
                <a:spLocks noChangeArrowheads="1"/>
              </p:cNvSpPr>
              <p:nvPr/>
            </p:nvSpPr>
            <p:spPr bwMode="auto">
              <a:xfrm>
                <a:off x="1799692" y="2719953"/>
                <a:ext cx="1080120" cy="1595437"/>
              </a:xfrm>
              <a:prstGeom prst="rect">
                <a:avLst/>
              </a:prstGeom>
              <a:noFill/>
              <a:ln w="9525">
                <a:solidFill>
                  <a:srgbClr val="FFFF66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66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aphicFrame>
            <p:nvGraphicFramePr>
              <p:cNvPr id="156" name="Object 8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61067346"/>
                  </p:ext>
                </p:extLst>
              </p:nvPr>
            </p:nvGraphicFramePr>
            <p:xfrm>
              <a:off x="1907704" y="2863969"/>
              <a:ext cx="863055" cy="132847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0" imgW="1257300" imgH="1244600" progId="Equation.3">
                      <p:embed/>
                    </p:oleObj>
                  </mc:Choice>
                  <mc:Fallback>
                    <p:oleObj name="Equation" r:id="rId10" imgW="1257300" imgH="1244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07704" y="2863969"/>
                            <a:ext cx="863055" cy="1328479"/>
                          </a:xfrm>
                          <a:prstGeom prst="rect">
                            <a:avLst/>
                          </a:prstGeom>
                          <a:solidFill>
                            <a:srgbClr val="FFFF66"/>
                          </a:solidFill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57" name="Group 156"/>
              <p:cNvGrpSpPr/>
              <p:nvPr/>
            </p:nvGrpSpPr>
            <p:grpSpPr>
              <a:xfrm>
                <a:off x="2879812" y="2719953"/>
                <a:ext cx="1366637" cy="1595437"/>
                <a:chOff x="2879812" y="2420888"/>
                <a:chExt cx="1366637" cy="1595437"/>
              </a:xfrm>
            </p:grpSpPr>
            <p:sp>
              <p:nvSpPr>
                <p:cNvPr id="282" name="Rectangle 46"/>
                <p:cNvSpPr>
                  <a:spLocks noChangeArrowheads="1"/>
                </p:cNvSpPr>
                <p:nvPr/>
              </p:nvSpPr>
              <p:spPr bwMode="auto">
                <a:xfrm>
                  <a:off x="3131840" y="2420888"/>
                  <a:ext cx="863600" cy="1595437"/>
                </a:xfrm>
                <a:prstGeom prst="rect">
                  <a:avLst/>
                </a:prstGeom>
                <a:noFill/>
                <a:ln w="9525">
                  <a:solidFill>
                    <a:srgbClr val="FFFF66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66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graphicFrame>
              <p:nvGraphicFramePr>
                <p:cNvPr id="283" name="Object 8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499789192"/>
                    </p:ext>
                  </p:extLst>
                </p:nvPr>
              </p:nvGraphicFramePr>
              <p:xfrm>
                <a:off x="3343275" y="2982913"/>
                <a:ext cx="466725" cy="48577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2" imgW="203200" imgH="165100" progId="Equation.3">
                        <p:embed/>
                      </p:oleObj>
                    </mc:Choice>
                    <mc:Fallback>
                      <p:oleObj name="Equation" r:id="rId12" imgW="203200" imgH="1651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343275" y="2982913"/>
                              <a:ext cx="466725" cy="485775"/>
                            </a:xfrm>
                            <a:prstGeom prst="rect">
                              <a:avLst/>
                            </a:prstGeom>
                            <a:solidFill>
                              <a:srgbClr val="FFFF66"/>
                            </a:solidFill>
                            <a:ln>
                              <a:noFill/>
                            </a:ln>
                            <a:effec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84" name="Line 10"/>
                <p:cNvSpPr>
                  <a:spLocks noChangeShapeType="1"/>
                </p:cNvSpPr>
                <p:nvPr/>
              </p:nvSpPr>
              <p:spPr bwMode="auto">
                <a:xfrm>
                  <a:off x="4000509" y="3459546"/>
                  <a:ext cx="245940" cy="0"/>
                </a:xfrm>
                <a:prstGeom prst="line">
                  <a:avLst/>
                </a:prstGeom>
                <a:noFill/>
                <a:ln w="12700">
                  <a:solidFill>
                    <a:srgbClr val="FFFF66"/>
                  </a:solidFill>
                  <a:round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85" name="Line 13"/>
                <p:cNvSpPr>
                  <a:spLocks noChangeShapeType="1"/>
                </p:cNvSpPr>
                <p:nvPr/>
              </p:nvSpPr>
              <p:spPr bwMode="auto">
                <a:xfrm>
                  <a:off x="4000509" y="3885388"/>
                  <a:ext cx="245940" cy="0"/>
                </a:xfrm>
                <a:prstGeom prst="line">
                  <a:avLst/>
                </a:prstGeom>
                <a:noFill/>
                <a:ln w="12700">
                  <a:solidFill>
                    <a:srgbClr val="FFFF66"/>
                  </a:solidFill>
                  <a:round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86" name="Line 40"/>
                <p:cNvSpPr>
                  <a:spLocks noChangeShapeType="1"/>
                </p:cNvSpPr>
                <p:nvPr/>
              </p:nvSpPr>
              <p:spPr bwMode="auto">
                <a:xfrm>
                  <a:off x="4000509" y="2607865"/>
                  <a:ext cx="245940" cy="0"/>
                </a:xfrm>
                <a:prstGeom prst="line">
                  <a:avLst/>
                </a:prstGeom>
                <a:noFill/>
                <a:ln w="12700">
                  <a:solidFill>
                    <a:srgbClr val="FFFF66"/>
                  </a:solidFill>
                  <a:round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87" name="Line 43"/>
                <p:cNvSpPr>
                  <a:spLocks noChangeShapeType="1"/>
                </p:cNvSpPr>
                <p:nvPr/>
              </p:nvSpPr>
              <p:spPr bwMode="auto">
                <a:xfrm>
                  <a:off x="4000509" y="3032439"/>
                  <a:ext cx="245940" cy="0"/>
                </a:xfrm>
                <a:prstGeom prst="line">
                  <a:avLst/>
                </a:prstGeom>
                <a:noFill/>
                <a:ln w="12700">
                  <a:solidFill>
                    <a:srgbClr val="FFFF66"/>
                  </a:solidFill>
                  <a:round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88" name="Line 10"/>
                <p:cNvSpPr>
                  <a:spLocks noChangeShapeType="1"/>
                </p:cNvSpPr>
                <p:nvPr/>
              </p:nvSpPr>
              <p:spPr bwMode="auto">
                <a:xfrm>
                  <a:off x="2879812" y="3465004"/>
                  <a:ext cx="245940" cy="0"/>
                </a:xfrm>
                <a:prstGeom prst="line">
                  <a:avLst/>
                </a:prstGeom>
                <a:noFill/>
                <a:ln w="12700">
                  <a:solidFill>
                    <a:srgbClr val="FFFF66"/>
                  </a:solidFill>
                  <a:round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89" name="Line 13"/>
                <p:cNvSpPr>
                  <a:spLocks noChangeShapeType="1"/>
                </p:cNvSpPr>
                <p:nvPr/>
              </p:nvSpPr>
              <p:spPr bwMode="auto">
                <a:xfrm>
                  <a:off x="2879812" y="3897052"/>
                  <a:ext cx="245940" cy="0"/>
                </a:xfrm>
                <a:prstGeom prst="line">
                  <a:avLst/>
                </a:prstGeom>
                <a:noFill/>
                <a:ln w="12700">
                  <a:solidFill>
                    <a:srgbClr val="FFFF66"/>
                  </a:solidFill>
                  <a:round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0" name="Line 40"/>
                <p:cNvSpPr>
                  <a:spLocks noChangeShapeType="1"/>
                </p:cNvSpPr>
                <p:nvPr/>
              </p:nvSpPr>
              <p:spPr bwMode="auto">
                <a:xfrm>
                  <a:off x="2879812" y="2600908"/>
                  <a:ext cx="245940" cy="0"/>
                </a:xfrm>
                <a:prstGeom prst="line">
                  <a:avLst/>
                </a:prstGeom>
                <a:noFill/>
                <a:ln w="12700">
                  <a:solidFill>
                    <a:srgbClr val="FFFF66"/>
                  </a:solidFill>
                  <a:round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1" name="Line 43"/>
                <p:cNvSpPr>
                  <a:spLocks noChangeShapeType="1"/>
                </p:cNvSpPr>
                <p:nvPr/>
              </p:nvSpPr>
              <p:spPr bwMode="auto">
                <a:xfrm>
                  <a:off x="2879812" y="3032956"/>
                  <a:ext cx="245940" cy="0"/>
                </a:xfrm>
                <a:prstGeom prst="line">
                  <a:avLst/>
                </a:prstGeom>
                <a:noFill/>
                <a:ln w="12700">
                  <a:solidFill>
                    <a:srgbClr val="FFFF66"/>
                  </a:solidFill>
                  <a:round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58" name="Group 157"/>
              <p:cNvGrpSpPr/>
              <p:nvPr/>
            </p:nvGrpSpPr>
            <p:grpSpPr>
              <a:xfrm>
                <a:off x="4247966" y="2638446"/>
                <a:ext cx="254745" cy="411340"/>
                <a:chOff x="4283968" y="2381802"/>
                <a:chExt cx="405743" cy="600523"/>
              </a:xfrm>
            </p:grpSpPr>
            <p:sp>
              <p:nvSpPr>
                <p:cNvPr id="280" name="Oval 279"/>
                <p:cNvSpPr/>
                <p:nvPr/>
              </p:nvSpPr>
              <p:spPr bwMode="auto">
                <a:xfrm>
                  <a:off x="4283968" y="2548630"/>
                  <a:ext cx="405743" cy="433695"/>
                </a:xfrm>
                <a:prstGeom prst="ellipse">
                  <a:avLst/>
                </a:prstGeom>
                <a:solidFill>
                  <a:srgbClr val="80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400" b="1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charset="0"/>
                      <a:ea typeface="ＭＳ Ｐゴシック" charset="0"/>
                    </a:rPr>
                    <a:t>x</a:t>
                  </a:r>
                </a:p>
              </p:txBody>
            </p:sp>
            <p:sp>
              <p:nvSpPr>
                <p:cNvPr id="281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4499992" y="2381802"/>
                  <a:ext cx="0" cy="180020"/>
                </a:xfrm>
                <a:prstGeom prst="line">
                  <a:avLst/>
                </a:prstGeom>
                <a:noFill/>
                <a:ln w="12700">
                  <a:solidFill>
                    <a:srgbClr val="FFFF66"/>
                  </a:solidFill>
                  <a:round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59" name="Group 158"/>
              <p:cNvGrpSpPr/>
              <p:nvPr/>
            </p:nvGrpSpPr>
            <p:grpSpPr>
              <a:xfrm>
                <a:off x="4247965" y="3055662"/>
                <a:ext cx="254745" cy="420376"/>
                <a:chOff x="4283968" y="2204864"/>
                <a:chExt cx="405743" cy="613715"/>
              </a:xfrm>
            </p:grpSpPr>
            <p:sp>
              <p:nvSpPr>
                <p:cNvPr id="278" name="Oval 277"/>
                <p:cNvSpPr/>
                <p:nvPr/>
              </p:nvSpPr>
              <p:spPr bwMode="auto">
                <a:xfrm>
                  <a:off x="4283968" y="2384884"/>
                  <a:ext cx="405743" cy="433695"/>
                </a:xfrm>
                <a:prstGeom prst="ellipse">
                  <a:avLst/>
                </a:prstGeom>
                <a:solidFill>
                  <a:srgbClr val="80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400" b="1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charset="0"/>
                      <a:ea typeface="ＭＳ Ｐゴシック" charset="0"/>
                    </a:rPr>
                    <a:t>x</a:t>
                  </a:r>
                </a:p>
              </p:txBody>
            </p:sp>
            <p:sp>
              <p:nvSpPr>
                <p:cNvPr id="279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4499992" y="2204864"/>
                  <a:ext cx="0" cy="180020"/>
                </a:xfrm>
                <a:prstGeom prst="line">
                  <a:avLst/>
                </a:prstGeom>
                <a:noFill/>
                <a:ln w="12700">
                  <a:solidFill>
                    <a:srgbClr val="FFFF66"/>
                  </a:solidFill>
                  <a:round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213" name="Group 212"/>
              <p:cNvGrpSpPr/>
              <p:nvPr/>
            </p:nvGrpSpPr>
            <p:grpSpPr>
              <a:xfrm>
                <a:off x="4247965" y="3487710"/>
                <a:ext cx="254745" cy="420376"/>
                <a:chOff x="4283968" y="2204864"/>
                <a:chExt cx="405743" cy="613715"/>
              </a:xfrm>
            </p:grpSpPr>
            <p:sp>
              <p:nvSpPr>
                <p:cNvPr id="276" name="Oval 275"/>
                <p:cNvSpPr/>
                <p:nvPr/>
              </p:nvSpPr>
              <p:spPr bwMode="auto">
                <a:xfrm>
                  <a:off x="4283968" y="2384884"/>
                  <a:ext cx="405743" cy="433695"/>
                </a:xfrm>
                <a:prstGeom prst="ellipse">
                  <a:avLst/>
                </a:prstGeom>
                <a:solidFill>
                  <a:srgbClr val="80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400" b="1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charset="0"/>
                      <a:ea typeface="ＭＳ Ｐゴシック" charset="0"/>
                    </a:rPr>
                    <a:t>x</a:t>
                  </a:r>
                </a:p>
              </p:txBody>
            </p:sp>
            <p:sp>
              <p:nvSpPr>
                <p:cNvPr id="277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4499992" y="2204864"/>
                  <a:ext cx="0" cy="180020"/>
                </a:xfrm>
                <a:prstGeom prst="line">
                  <a:avLst/>
                </a:prstGeom>
                <a:noFill/>
                <a:ln w="12700">
                  <a:solidFill>
                    <a:srgbClr val="FFFF66"/>
                  </a:solidFill>
                  <a:round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214" name="Group 213"/>
              <p:cNvGrpSpPr/>
              <p:nvPr/>
            </p:nvGrpSpPr>
            <p:grpSpPr>
              <a:xfrm>
                <a:off x="4247965" y="3955762"/>
                <a:ext cx="254745" cy="420376"/>
                <a:chOff x="4283968" y="2204864"/>
                <a:chExt cx="405743" cy="613715"/>
              </a:xfrm>
            </p:grpSpPr>
            <p:sp>
              <p:nvSpPr>
                <p:cNvPr id="274" name="Oval 273"/>
                <p:cNvSpPr/>
                <p:nvPr/>
              </p:nvSpPr>
              <p:spPr bwMode="auto">
                <a:xfrm>
                  <a:off x="4283968" y="2384884"/>
                  <a:ext cx="405743" cy="433695"/>
                </a:xfrm>
                <a:prstGeom prst="ellipse">
                  <a:avLst/>
                </a:prstGeom>
                <a:solidFill>
                  <a:srgbClr val="80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400" b="1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charset="0"/>
                      <a:ea typeface="ＭＳ Ｐゴシック" charset="0"/>
                    </a:rPr>
                    <a:t>x</a:t>
                  </a:r>
                </a:p>
              </p:txBody>
            </p:sp>
            <p:sp>
              <p:nvSpPr>
                <p:cNvPr id="275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4499992" y="2204864"/>
                  <a:ext cx="0" cy="180020"/>
                </a:xfrm>
                <a:prstGeom prst="line">
                  <a:avLst/>
                </a:prstGeom>
                <a:noFill/>
                <a:ln w="12700">
                  <a:solidFill>
                    <a:srgbClr val="FFFF66"/>
                  </a:solidFill>
                  <a:round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224" name="Group 223"/>
              <p:cNvGrpSpPr/>
              <p:nvPr/>
            </p:nvGrpSpPr>
            <p:grpSpPr>
              <a:xfrm>
                <a:off x="4501507" y="2719953"/>
                <a:ext cx="1366637" cy="1595437"/>
                <a:chOff x="2879812" y="2420888"/>
                <a:chExt cx="1366637" cy="1595437"/>
              </a:xfrm>
            </p:grpSpPr>
            <p:sp>
              <p:nvSpPr>
                <p:cNvPr id="264" name="Rectangle 46"/>
                <p:cNvSpPr>
                  <a:spLocks noChangeArrowheads="1"/>
                </p:cNvSpPr>
                <p:nvPr/>
              </p:nvSpPr>
              <p:spPr bwMode="auto">
                <a:xfrm>
                  <a:off x="3131840" y="2420888"/>
                  <a:ext cx="863600" cy="1595437"/>
                </a:xfrm>
                <a:prstGeom prst="rect">
                  <a:avLst/>
                </a:prstGeom>
                <a:noFill/>
                <a:ln w="9525">
                  <a:solidFill>
                    <a:srgbClr val="FFFF66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66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graphicFrame>
              <p:nvGraphicFramePr>
                <p:cNvPr id="265" name="Object 8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85841348"/>
                    </p:ext>
                  </p:extLst>
                </p:nvPr>
              </p:nvGraphicFramePr>
              <p:xfrm>
                <a:off x="3431318" y="3019425"/>
                <a:ext cx="292100" cy="4111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4" imgW="127000" imgH="139700" progId="Equation.3">
                        <p:embed/>
                      </p:oleObj>
                    </mc:Choice>
                    <mc:Fallback>
                      <p:oleObj name="Equation" r:id="rId14" imgW="127000" imgH="1397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5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31318" y="3019425"/>
                              <a:ext cx="292100" cy="411163"/>
                            </a:xfrm>
                            <a:prstGeom prst="rect">
                              <a:avLst/>
                            </a:prstGeom>
                            <a:solidFill>
                              <a:srgbClr val="FFFF66"/>
                            </a:solidFill>
                            <a:ln>
                              <a:noFill/>
                            </a:ln>
                            <a:effec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66" name="Line 10"/>
                <p:cNvSpPr>
                  <a:spLocks noChangeShapeType="1"/>
                </p:cNvSpPr>
                <p:nvPr/>
              </p:nvSpPr>
              <p:spPr bwMode="auto">
                <a:xfrm>
                  <a:off x="4000509" y="3459546"/>
                  <a:ext cx="245940" cy="0"/>
                </a:xfrm>
                <a:prstGeom prst="line">
                  <a:avLst/>
                </a:prstGeom>
                <a:noFill/>
                <a:ln w="12700">
                  <a:solidFill>
                    <a:srgbClr val="FFFF66"/>
                  </a:solidFill>
                  <a:round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67" name="Line 13"/>
                <p:cNvSpPr>
                  <a:spLocks noChangeShapeType="1"/>
                </p:cNvSpPr>
                <p:nvPr/>
              </p:nvSpPr>
              <p:spPr bwMode="auto">
                <a:xfrm>
                  <a:off x="4000509" y="3885388"/>
                  <a:ext cx="245940" cy="0"/>
                </a:xfrm>
                <a:prstGeom prst="line">
                  <a:avLst/>
                </a:prstGeom>
                <a:noFill/>
                <a:ln w="12700">
                  <a:solidFill>
                    <a:srgbClr val="FFFF66"/>
                  </a:solidFill>
                  <a:round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68" name="Line 40"/>
                <p:cNvSpPr>
                  <a:spLocks noChangeShapeType="1"/>
                </p:cNvSpPr>
                <p:nvPr/>
              </p:nvSpPr>
              <p:spPr bwMode="auto">
                <a:xfrm>
                  <a:off x="4000509" y="2607865"/>
                  <a:ext cx="245940" cy="0"/>
                </a:xfrm>
                <a:prstGeom prst="line">
                  <a:avLst/>
                </a:prstGeom>
                <a:noFill/>
                <a:ln w="12700">
                  <a:solidFill>
                    <a:srgbClr val="FFFF66"/>
                  </a:solidFill>
                  <a:round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69" name="Line 43"/>
                <p:cNvSpPr>
                  <a:spLocks noChangeShapeType="1"/>
                </p:cNvSpPr>
                <p:nvPr/>
              </p:nvSpPr>
              <p:spPr bwMode="auto">
                <a:xfrm>
                  <a:off x="4000509" y="3032439"/>
                  <a:ext cx="245940" cy="0"/>
                </a:xfrm>
                <a:prstGeom prst="line">
                  <a:avLst/>
                </a:prstGeom>
                <a:noFill/>
                <a:ln w="12700">
                  <a:solidFill>
                    <a:srgbClr val="FFFF66"/>
                  </a:solidFill>
                  <a:round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70" name="Line 10"/>
                <p:cNvSpPr>
                  <a:spLocks noChangeShapeType="1"/>
                </p:cNvSpPr>
                <p:nvPr/>
              </p:nvSpPr>
              <p:spPr bwMode="auto">
                <a:xfrm>
                  <a:off x="2879812" y="3465004"/>
                  <a:ext cx="245940" cy="0"/>
                </a:xfrm>
                <a:prstGeom prst="line">
                  <a:avLst/>
                </a:prstGeom>
                <a:noFill/>
                <a:ln w="12700">
                  <a:solidFill>
                    <a:srgbClr val="FFFF66"/>
                  </a:solidFill>
                  <a:round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71" name="Line 13"/>
                <p:cNvSpPr>
                  <a:spLocks noChangeShapeType="1"/>
                </p:cNvSpPr>
                <p:nvPr/>
              </p:nvSpPr>
              <p:spPr bwMode="auto">
                <a:xfrm>
                  <a:off x="2879812" y="3897052"/>
                  <a:ext cx="245940" cy="0"/>
                </a:xfrm>
                <a:prstGeom prst="line">
                  <a:avLst/>
                </a:prstGeom>
                <a:noFill/>
                <a:ln w="12700">
                  <a:solidFill>
                    <a:srgbClr val="FFFF66"/>
                  </a:solidFill>
                  <a:round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72" name="Line 40"/>
                <p:cNvSpPr>
                  <a:spLocks noChangeShapeType="1"/>
                </p:cNvSpPr>
                <p:nvPr/>
              </p:nvSpPr>
              <p:spPr bwMode="auto">
                <a:xfrm>
                  <a:off x="2879812" y="2600908"/>
                  <a:ext cx="245940" cy="0"/>
                </a:xfrm>
                <a:prstGeom prst="line">
                  <a:avLst/>
                </a:prstGeom>
                <a:noFill/>
                <a:ln w="12700">
                  <a:solidFill>
                    <a:srgbClr val="FFFF66"/>
                  </a:solidFill>
                  <a:round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73" name="Line 43"/>
                <p:cNvSpPr>
                  <a:spLocks noChangeShapeType="1"/>
                </p:cNvSpPr>
                <p:nvPr/>
              </p:nvSpPr>
              <p:spPr bwMode="auto">
                <a:xfrm>
                  <a:off x="2879812" y="3032956"/>
                  <a:ext cx="245940" cy="0"/>
                </a:xfrm>
                <a:prstGeom prst="line">
                  <a:avLst/>
                </a:prstGeom>
                <a:noFill/>
                <a:ln w="12700">
                  <a:solidFill>
                    <a:srgbClr val="FFFF66"/>
                  </a:solidFill>
                  <a:round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235" name="Rectangle 46"/>
              <p:cNvSpPr>
                <a:spLocks noChangeArrowheads="1"/>
              </p:cNvSpPr>
              <p:nvPr/>
            </p:nvSpPr>
            <p:spPr bwMode="auto">
              <a:xfrm>
                <a:off x="5904148" y="2683949"/>
                <a:ext cx="1692188" cy="1595437"/>
              </a:xfrm>
              <a:prstGeom prst="rect">
                <a:avLst/>
              </a:prstGeom>
              <a:noFill/>
              <a:ln w="9525">
                <a:solidFill>
                  <a:srgbClr val="FFFF66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66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aphicFrame>
            <p:nvGraphicFramePr>
              <p:cNvPr id="236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54909723"/>
                  </p:ext>
                </p:extLst>
              </p:nvPr>
            </p:nvGraphicFramePr>
            <p:xfrm>
              <a:off x="5976156" y="3224009"/>
              <a:ext cx="1527175" cy="4889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6" imgW="876300" imgH="419100" progId="Equation.3">
                      <p:embed/>
                    </p:oleObj>
                  </mc:Choice>
                  <mc:Fallback>
                    <p:oleObj name="Equation" r:id="rId16" imgW="876300" imgH="4191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76156" y="3224009"/>
                            <a:ext cx="1527175" cy="488950"/>
                          </a:xfrm>
                          <a:prstGeom prst="rect">
                            <a:avLst/>
                          </a:prstGeom>
                          <a:solidFill>
                            <a:srgbClr val="FFFF66"/>
                          </a:solidFill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7" name="Rectangle 54"/>
              <p:cNvSpPr>
                <a:spLocks noChangeArrowheads="1"/>
              </p:cNvSpPr>
              <p:nvPr/>
            </p:nvSpPr>
            <p:spPr bwMode="auto">
              <a:xfrm>
                <a:off x="8537732" y="3875032"/>
                <a:ext cx="174728" cy="154419"/>
              </a:xfrm>
              <a:prstGeom prst="rect">
                <a:avLst/>
              </a:prstGeom>
              <a:noFill/>
              <a:ln w="12700">
                <a:solidFill>
                  <a:srgbClr val="FFFF66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aphicFrame>
            <p:nvGraphicFramePr>
              <p:cNvPr id="238" name="Object 5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1505318"/>
                  </p:ext>
                </p:extLst>
              </p:nvPr>
            </p:nvGraphicFramePr>
            <p:xfrm>
              <a:off x="8568444" y="3888295"/>
              <a:ext cx="101693" cy="1212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8" imgW="139579" imgH="164957" progId="Equation.3">
                      <p:embed/>
                    </p:oleObj>
                  </mc:Choice>
                  <mc:Fallback>
                    <p:oleObj name="Equation" r:id="rId18" imgW="139579" imgH="164957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568444" y="3888295"/>
                            <a:ext cx="101693" cy="121262"/>
                          </a:xfrm>
                          <a:prstGeom prst="rect">
                            <a:avLst/>
                          </a:prstGeom>
                          <a:solidFill>
                            <a:srgbClr val="FFFF66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FFFF66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9" name="Line 65"/>
              <p:cNvSpPr>
                <a:spLocks noChangeShapeType="1"/>
              </p:cNvSpPr>
              <p:nvPr/>
            </p:nvSpPr>
            <p:spPr bwMode="auto">
              <a:xfrm flipV="1">
                <a:off x="7605052" y="4191450"/>
                <a:ext cx="333657" cy="0"/>
              </a:xfrm>
              <a:prstGeom prst="line">
                <a:avLst/>
              </a:prstGeom>
              <a:noFill/>
              <a:ln w="12700">
                <a:solidFill>
                  <a:srgbClr val="FFFF66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0" name="Line 66"/>
              <p:cNvSpPr>
                <a:spLocks noChangeShapeType="1"/>
              </p:cNvSpPr>
              <p:nvPr/>
            </p:nvSpPr>
            <p:spPr bwMode="auto">
              <a:xfrm>
                <a:off x="8604448" y="4045241"/>
                <a:ext cx="4242" cy="146209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2" name="Line 69"/>
              <p:cNvSpPr>
                <a:spLocks noChangeShapeType="1"/>
              </p:cNvSpPr>
              <p:nvPr/>
            </p:nvSpPr>
            <p:spPr bwMode="auto">
              <a:xfrm flipV="1">
                <a:off x="8604448" y="3738402"/>
                <a:ext cx="0" cy="136630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3" name="Line 45"/>
              <p:cNvSpPr>
                <a:spLocks noChangeShapeType="1"/>
              </p:cNvSpPr>
              <p:nvPr/>
            </p:nvSpPr>
            <p:spPr bwMode="auto">
              <a:xfrm flipV="1">
                <a:off x="8061331" y="3629042"/>
                <a:ext cx="0" cy="243337"/>
              </a:xfrm>
              <a:prstGeom prst="line">
                <a:avLst/>
              </a:prstGeom>
              <a:noFill/>
              <a:ln w="12700">
                <a:solidFill>
                  <a:srgbClr val="FFFF66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4" name="Text Box 46"/>
              <p:cNvSpPr txBox="1">
                <a:spLocks noChangeArrowheads="1"/>
              </p:cNvSpPr>
              <p:nvPr/>
            </p:nvSpPr>
            <p:spPr bwMode="auto">
              <a:xfrm>
                <a:off x="8031305" y="3517786"/>
                <a:ext cx="357119" cy="4623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FF66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srgbClr val="FFFF66"/>
                    </a:solidFill>
                    <a:cs typeface="+mn-cs"/>
                  </a:rPr>
                  <a:t>2</a:t>
                </a:r>
              </a:p>
            </p:txBody>
          </p:sp>
          <p:sp>
            <p:nvSpPr>
              <p:cNvPr id="255" name="Rectangle 254"/>
              <p:cNvSpPr>
                <a:spLocks noChangeArrowheads="1"/>
              </p:cNvSpPr>
              <p:nvPr/>
            </p:nvSpPr>
            <p:spPr bwMode="auto">
              <a:xfrm>
                <a:off x="7938361" y="3568209"/>
                <a:ext cx="430395" cy="365006"/>
              </a:xfrm>
              <a:prstGeom prst="rect">
                <a:avLst/>
              </a:prstGeom>
              <a:noFill/>
              <a:ln w="12700">
                <a:solidFill>
                  <a:srgbClr val="FFFF66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6" name="Line 48"/>
              <p:cNvSpPr>
                <a:spLocks noChangeShapeType="1"/>
              </p:cNvSpPr>
              <p:nvPr/>
            </p:nvSpPr>
            <p:spPr bwMode="auto">
              <a:xfrm flipV="1">
                <a:off x="8061331" y="4054884"/>
                <a:ext cx="0" cy="243337"/>
              </a:xfrm>
              <a:prstGeom prst="line">
                <a:avLst/>
              </a:prstGeom>
              <a:noFill/>
              <a:ln w="12700">
                <a:solidFill>
                  <a:srgbClr val="FFFF66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7" name="Text Box 49"/>
              <p:cNvSpPr txBox="1">
                <a:spLocks noChangeArrowheads="1"/>
              </p:cNvSpPr>
              <p:nvPr/>
            </p:nvSpPr>
            <p:spPr bwMode="auto">
              <a:xfrm>
                <a:off x="8031305" y="3908085"/>
                <a:ext cx="357119" cy="4623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FF66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srgbClr val="FFFF66"/>
                    </a:solidFill>
                    <a:cs typeface="+mn-cs"/>
                  </a:rPr>
                  <a:t>2</a:t>
                </a:r>
              </a:p>
            </p:txBody>
          </p:sp>
          <p:sp>
            <p:nvSpPr>
              <p:cNvPr id="258" name="Rectangle 257"/>
              <p:cNvSpPr>
                <a:spLocks noChangeArrowheads="1"/>
              </p:cNvSpPr>
              <p:nvPr/>
            </p:nvSpPr>
            <p:spPr bwMode="auto">
              <a:xfrm>
                <a:off x="7938361" y="3992782"/>
                <a:ext cx="430395" cy="366274"/>
              </a:xfrm>
              <a:prstGeom prst="rect">
                <a:avLst/>
              </a:prstGeom>
              <a:noFill/>
              <a:ln w="12700">
                <a:solidFill>
                  <a:srgbClr val="FFFF66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9" name="Line 57"/>
              <p:cNvSpPr>
                <a:spLocks noChangeShapeType="1"/>
              </p:cNvSpPr>
              <p:nvPr/>
            </p:nvSpPr>
            <p:spPr bwMode="auto">
              <a:xfrm>
                <a:off x="8359789" y="3750711"/>
                <a:ext cx="244659" cy="0"/>
              </a:xfrm>
              <a:prstGeom prst="line">
                <a:avLst/>
              </a:prstGeom>
              <a:noFill/>
              <a:ln w="12700">
                <a:solidFill>
                  <a:srgbClr val="FFFF66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60" name="Line 61"/>
              <p:cNvSpPr>
                <a:spLocks noChangeShapeType="1"/>
              </p:cNvSpPr>
              <p:nvPr/>
            </p:nvSpPr>
            <p:spPr bwMode="auto">
              <a:xfrm>
                <a:off x="8388424" y="4196117"/>
                <a:ext cx="468052" cy="0"/>
              </a:xfrm>
              <a:prstGeom prst="line">
                <a:avLst/>
              </a:prstGeom>
              <a:noFill/>
              <a:ln w="12700">
                <a:solidFill>
                  <a:srgbClr val="FFFF66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61" name="Line 65"/>
              <p:cNvSpPr>
                <a:spLocks noChangeShapeType="1"/>
              </p:cNvSpPr>
              <p:nvPr/>
            </p:nvSpPr>
            <p:spPr bwMode="auto">
              <a:xfrm flipV="1">
                <a:off x="7586715" y="3764069"/>
                <a:ext cx="333657" cy="0"/>
              </a:xfrm>
              <a:prstGeom prst="line">
                <a:avLst/>
              </a:prstGeom>
              <a:noFill/>
              <a:ln w="12700">
                <a:solidFill>
                  <a:srgbClr val="FFFF66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62" name="Rectangle 261"/>
              <p:cNvSpPr/>
              <p:nvPr/>
            </p:nvSpPr>
            <p:spPr bwMode="auto">
              <a:xfrm>
                <a:off x="4535996" y="2598564"/>
                <a:ext cx="3096344" cy="2035398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63" name="TextBox 262"/>
              <p:cNvSpPr txBox="1"/>
              <p:nvPr/>
            </p:nvSpPr>
            <p:spPr>
              <a:xfrm>
                <a:off x="8473930" y="4160113"/>
                <a:ext cx="2745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+</a:t>
                </a:r>
              </a:p>
            </p:txBody>
          </p:sp>
        </p:grpSp>
      </p:grpSp>
      <p:sp>
        <p:nvSpPr>
          <p:cNvPr id="305" name="TextBox 304"/>
          <p:cNvSpPr txBox="1"/>
          <p:nvPr/>
        </p:nvSpPr>
        <p:spPr>
          <a:xfrm>
            <a:off x="755576" y="3356992"/>
            <a:ext cx="228864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081D58"/>
                </a:solidFill>
              </a:rPr>
              <a:t>Example (N=4, D=2)</a:t>
            </a:r>
          </a:p>
        </p:txBody>
      </p:sp>
      <p:cxnSp>
        <p:nvCxnSpPr>
          <p:cNvPr id="306" name="Straight Arrow Connector 305"/>
          <p:cNvCxnSpPr/>
          <p:nvPr/>
        </p:nvCxnSpPr>
        <p:spPr bwMode="auto">
          <a:xfrm>
            <a:off x="8676456" y="4725144"/>
            <a:ext cx="0" cy="64807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07" name="Object 30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8323167"/>
              </p:ext>
            </p:extLst>
          </p:nvPr>
        </p:nvGraphicFramePr>
        <p:xfrm>
          <a:off x="1619672" y="5733256"/>
          <a:ext cx="5760639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3975100" imgH="406400" progId="Equation.3">
                  <p:embed/>
                </p:oleObj>
              </mc:Choice>
              <mc:Fallback>
                <p:oleObj name="Equation" r:id="rId19" imgW="39751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5733256"/>
                        <a:ext cx="5760639" cy="504056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solidFill>
                          <a:schemeClr val="bg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0569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sz="3200">
                <a:cs typeface="+mj-cs"/>
              </a:rPr>
              <a:t>Spectral Subtraction: Musical Noise</a:t>
            </a:r>
            <a:endParaRPr lang="nl-NL" sz="3200">
              <a:cs typeface="+mj-cs"/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052513"/>
            <a:ext cx="8664575" cy="5075237"/>
          </a:xfrm>
        </p:spPr>
        <p:txBody>
          <a:bodyPr/>
          <a:lstStyle/>
          <a:p>
            <a:pPr>
              <a:defRPr/>
            </a:pPr>
            <a:r>
              <a:rPr lang="nl-BE" b="0" dirty="0">
                <a:cs typeface="+mn-cs"/>
              </a:rPr>
              <a:t>Audio demo:  </a:t>
            </a:r>
          </a:p>
          <a:p>
            <a:pPr marL="0" indent="0">
              <a:buNone/>
              <a:defRPr/>
            </a:pPr>
            <a:r>
              <a:rPr lang="nl-BE" sz="1400" b="0" dirty="0">
                <a:cs typeface="+mn-cs"/>
              </a:rPr>
              <a:t>      </a:t>
            </a:r>
          </a:p>
          <a:p>
            <a:pPr marL="0" indent="0">
              <a:buNone/>
              <a:defRPr/>
            </a:pPr>
            <a:endParaRPr lang="nl-BE" sz="1400" b="0" dirty="0">
              <a:cs typeface="+mn-cs"/>
            </a:endParaRPr>
          </a:p>
          <a:p>
            <a:pPr marL="0" indent="0">
              <a:buNone/>
              <a:defRPr/>
            </a:pPr>
            <a:r>
              <a:rPr lang="nl-BE" sz="1400" b="0" dirty="0">
                <a:cs typeface="+mn-cs"/>
              </a:rPr>
              <a:t>    </a:t>
            </a:r>
          </a:p>
          <a:p>
            <a:pPr marL="342000">
              <a:spcBef>
                <a:spcPts val="1872"/>
              </a:spcBef>
              <a:defRPr/>
            </a:pPr>
            <a:r>
              <a:rPr lang="nl-BE" b="0" dirty="0">
                <a:cs typeface="+mn-cs"/>
              </a:rPr>
              <a:t>Artifact: </a:t>
            </a:r>
            <a:r>
              <a:rPr lang="nl-BE" dirty="0">
                <a:cs typeface="+mn-cs"/>
              </a:rPr>
              <a:t>musical noise</a:t>
            </a:r>
          </a:p>
          <a:p>
            <a:pPr marL="835025" lvl="1" indent="-377825">
              <a:buFontTx/>
              <a:buNone/>
              <a:defRPr/>
            </a:pPr>
            <a:r>
              <a:rPr lang="nl-BE" b="1" u="sng" dirty="0"/>
              <a:t>What?</a:t>
            </a:r>
            <a:r>
              <a:rPr lang="nl-BE" sz="2800" dirty="0"/>
              <a:t>    </a:t>
            </a:r>
          </a:p>
          <a:p>
            <a:pPr marL="835025" lvl="1" indent="-377825">
              <a:buFontTx/>
              <a:buNone/>
              <a:defRPr/>
            </a:pPr>
            <a:r>
              <a:rPr lang="nl-BE" sz="2000" dirty="0"/>
              <a:t>Instantaneous/short-time estimates of </a:t>
            </a:r>
            <a:r>
              <a:rPr lang="nl-BE" sz="2000" i="1" dirty="0"/>
              <a:t>|Yi(</a:t>
            </a:r>
            <a:r>
              <a:rPr lang="nl-BE" sz="2000" i="1" dirty="0">
                <a:sym typeface="Symbol" charset="0"/>
              </a:rPr>
              <a:t></a:t>
            </a:r>
            <a:r>
              <a:rPr lang="nl-BE" sz="2000" i="1" dirty="0"/>
              <a:t>)| </a:t>
            </a:r>
            <a:r>
              <a:rPr lang="nl-BE" sz="2000" dirty="0"/>
              <a:t>fluctuate randomly</a:t>
            </a:r>
          </a:p>
          <a:p>
            <a:pPr marL="835025" lvl="1" indent="-377825">
              <a:spcBef>
                <a:spcPts val="0"/>
              </a:spcBef>
              <a:buFontTx/>
              <a:buNone/>
              <a:defRPr/>
            </a:pPr>
            <a:r>
              <a:rPr lang="nl-BE" sz="2000" dirty="0"/>
              <a:t>resulting in random gains </a:t>
            </a:r>
            <a:r>
              <a:rPr lang="nl-BE" sz="2000" i="1" dirty="0"/>
              <a:t>Gi(</a:t>
            </a:r>
            <a:r>
              <a:rPr lang="nl-BE" sz="2000" i="1" dirty="0">
                <a:sym typeface="Symbol" charset="0"/>
              </a:rPr>
              <a:t></a:t>
            </a:r>
            <a:r>
              <a:rPr lang="nl-BE" sz="2000" i="1" dirty="0"/>
              <a:t>)</a:t>
            </a:r>
            <a:r>
              <a:rPr lang="nl-BE" i="1" dirty="0"/>
              <a:t> </a:t>
            </a:r>
          </a:p>
          <a:p>
            <a:pPr marL="835025" lvl="1" indent="-377825">
              <a:buFont typeface="Symbol" charset="0"/>
              <a:buChar char="®"/>
              <a:defRPr/>
            </a:pPr>
            <a:r>
              <a:rPr lang="nl-BE" sz="2000" i="1" dirty="0"/>
              <a:t>statistical analysis shows that broadband noise is transformed into signal composed of short-lived tones with randomly distributed frequencies (=musical noise)</a:t>
            </a:r>
          </a:p>
          <a:p>
            <a:pPr marL="835025" lvl="1" indent="-377825">
              <a:buFont typeface="Symbol" charset="0"/>
              <a:buChar char="®"/>
              <a:defRPr/>
            </a:pPr>
            <a:endParaRPr lang="nl-BE" sz="2000" i="1" dirty="0"/>
          </a:p>
          <a:p>
            <a:pPr marL="457200" lvl="1" indent="0">
              <a:buNone/>
              <a:defRPr/>
            </a:pPr>
            <a:endParaRPr lang="nl-BE" sz="2000" i="1" dirty="0"/>
          </a:p>
        </p:txBody>
      </p:sp>
      <p:graphicFrame>
        <p:nvGraphicFramePr>
          <p:cNvPr id="2765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4871746"/>
              </p:ext>
            </p:extLst>
          </p:nvPr>
        </p:nvGraphicFramePr>
        <p:xfrm>
          <a:off x="1763688" y="1844824"/>
          <a:ext cx="576263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04536" imgH="203024" progId="Equation.3">
                  <p:embed/>
                </p:oleObj>
              </mc:Choice>
              <mc:Fallback>
                <p:oleObj name="Equation" r:id="rId6" imgW="304536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1844824"/>
                        <a:ext cx="576263" cy="3841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3829DBD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2280" y="1772816"/>
            <a:ext cx="501352" cy="50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72E82739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1808627"/>
            <a:ext cx="429730" cy="42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339752" y="1844824"/>
            <a:ext cx="4619625" cy="434975"/>
            <a:chOff x="2311723" y="2328342"/>
            <a:chExt cx="4619625" cy="434975"/>
          </a:xfrm>
        </p:grpSpPr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2845123" y="2328342"/>
              <a:ext cx="2895600" cy="434975"/>
            </a:xfrm>
            <a:prstGeom prst="rect">
              <a:avLst/>
            </a:prstGeom>
            <a:noFill/>
            <a:ln w="38100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66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defRPr/>
              </a:pPr>
              <a:r>
                <a:rPr lang="en-US" sz="2000" b="0" dirty="0">
                  <a:solidFill>
                    <a:srgbClr val="FFFF66"/>
                  </a:solidFill>
                  <a:cs typeface="+mn-cs"/>
                </a:rPr>
                <a:t>magnitude subtraction</a:t>
              </a:r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>
              <a:off x="2311723" y="2533130"/>
              <a:ext cx="533400" cy="0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" name="Line 10"/>
            <p:cNvSpPr>
              <a:spLocks noChangeShapeType="1"/>
            </p:cNvSpPr>
            <p:nvPr/>
          </p:nvSpPr>
          <p:spPr bwMode="auto">
            <a:xfrm>
              <a:off x="5740723" y="2533130"/>
              <a:ext cx="533400" cy="0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aphicFrame>
          <p:nvGraphicFramePr>
            <p:cNvPr id="19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3957985"/>
                </p:ext>
              </p:extLst>
            </p:nvPr>
          </p:nvGraphicFramePr>
          <p:xfrm>
            <a:off x="6372548" y="2328342"/>
            <a:ext cx="5588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558800" imgH="368300" progId="Equation.3">
                    <p:embed/>
                  </p:oleObj>
                </mc:Choice>
                <mc:Fallback>
                  <p:oleObj name="Equation" r:id="rId9" imgW="558800" imgH="368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2548" y="2328342"/>
                          <a:ext cx="558800" cy="36830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224365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7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547" objId="12"/>
        <p14:triggerEvt type="onClick" time="21547" objId="12"/>
        <p14:pauseEvt time="30484" objId="12"/>
        <p14:playEvt time="37048" objId="11"/>
        <p14:triggerEvt type="onClick" time="37048" objId="11"/>
        <p14:stopEvt time="55982" objId="11"/>
        <p14:stopEvt time="190051" objId="1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Group 33"/>
          <p:cNvGrpSpPr>
            <a:grpSpLocks/>
          </p:cNvGrpSpPr>
          <p:nvPr/>
        </p:nvGrpSpPr>
        <p:grpSpPr bwMode="auto">
          <a:xfrm>
            <a:off x="2483768" y="4797152"/>
            <a:ext cx="6552728" cy="1312863"/>
            <a:chOff x="1474" y="3067"/>
            <a:chExt cx="4160" cy="827"/>
          </a:xfrm>
        </p:grpSpPr>
        <p:sp>
          <p:nvSpPr>
            <p:cNvPr id="306204" name="Rectangle 28"/>
            <p:cNvSpPr>
              <a:spLocks noChangeArrowheads="1"/>
            </p:cNvSpPr>
            <p:nvPr/>
          </p:nvSpPr>
          <p:spPr bwMode="auto">
            <a:xfrm>
              <a:off x="1474" y="3067"/>
              <a:ext cx="2585" cy="363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6181" name="Line 5"/>
            <p:cNvSpPr>
              <a:spLocks noChangeShapeType="1"/>
            </p:cNvSpPr>
            <p:nvPr/>
          </p:nvSpPr>
          <p:spPr bwMode="auto">
            <a:xfrm flipV="1">
              <a:off x="2608" y="3475"/>
              <a:ext cx="0" cy="17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6182" name="Text Box 6"/>
            <p:cNvSpPr txBox="1">
              <a:spLocks noChangeArrowheads="1"/>
            </p:cNvSpPr>
            <p:nvPr/>
          </p:nvSpPr>
          <p:spPr bwMode="auto">
            <a:xfrm>
              <a:off x="2200" y="3657"/>
              <a:ext cx="3434" cy="2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>
                <a:defRPr/>
              </a:pPr>
              <a:r>
                <a:rPr lang="en-US" sz="1800" b="0">
                  <a:solidFill>
                    <a:srgbClr val="FF0000"/>
                  </a:solidFill>
                  <a:cs typeface="+mn-cs"/>
                </a:rPr>
                <a:t>probability that speech is present, given observation</a:t>
              </a:r>
            </a:p>
          </p:txBody>
        </p:sp>
        <p:sp>
          <p:nvSpPr>
            <p:cNvPr id="306205" name="Rectangle 29"/>
            <p:cNvSpPr>
              <a:spLocks noChangeArrowheads="1"/>
            </p:cNvSpPr>
            <p:nvPr/>
          </p:nvSpPr>
          <p:spPr bwMode="auto">
            <a:xfrm>
              <a:off x="2200" y="3067"/>
              <a:ext cx="1224" cy="408"/>
            </a:xfrm>
            <a:prstGeom prst="rect">
              <a:avLst/>
            </a:prstGeom>
            <a:solidFill>
              <a:schemeClr val="accent1">
                <a:alpha val="35001"/>
              </a:schemeClr>
            </a:solidFill>
            <a:ln w="12700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aphicFrame>
        <p:nvGraphicFramePr>
          <p:cNvPr id="28674" name="Object 16"/>
          <p:cNvGraphicFramePr>
            <a:graphicFrameLocks noChangeAspect="1"/>
          </p:cNvGraphicFramePr>
          <p:nvPr/>
        </p:nvGraphicFramePr>
        <p:xfrm>
          <a:off x="3419475" y="2619375"/>
          <a:ext cx="2546350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93800" imgH="254000" progId="Equation.3">
                  <p:embed/>
                </p:oleObj>
              </mc:Choice>
              <mc:Fallback>
                <p:oleObj name="Equation" r:id="rId2" imgW="11938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2619375"/>
                        <a:ext cx="2546350" cy="541338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FFCC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6193" name="Text Box 17"/>
          <p:cNvSpPr txBox="1">
            <a:spLocks noChangeArrowheads="1"/>
          </p:cNvSpPr>
          <p:nvPr/>
        </p:nvSpPr>
        <p:spPr bwMode="auto">
          <a:xfrm>
            <a:off x="4643438" y="3500438"/>
            <a:ext cx="1778000" cy="4095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>
              <a:defRPr/>
            </a:pPr>
            <a:r>
              <a:rPr lang="en-US" sz="2000" b="0">
                <a:solidFill>
                  <a:srgbClr val="FF0000"/>
                </a:solidFill>
                <a:cs typeface="+mn-cs"/>
              </a:rPr>
              <a:t>instantaneous</a:t>
            </a:r>
            <a:endParaRPr lang="en-US" b="0">
              <a:solidFill>
                <a:srgbClr val="FFFF66"/>
              </a:solidFill>
              <a:cs typeface="+mn-cs"/>
            </a:endParaRPr>
          </a:p>
        </p:txBody>
      </p:sp>
      <p:sp>
        <p:nvSpPr>
          <p:cNvPr id="306194" name="Text Box 18"/>
          <p:cNvSpPr txBox="1">
            <a:spLocks noChangeArrowheads="1"/>
          </p:cNvSpPr>
          <p:nvPr/>
        </p:nvSpPr>
        <p:spPr bwMode="auto">
          <a:xfrm>
            <a:off x="3419475" y="3500438"/>
            <a:ext cx="1114425" cy="4095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>
              <a:defRPr/>
            </a:pPr>
            <a:r>
              <a:rPr lang="en-US" sz="2000" b="0">
                <a:solidFill>
                  <a:srgbClr val="FF0000"/>
                </a:solidFill>
                <a:cs typeface="+mn-cs"/>
              </a:rPr>
              <a:t>average</a:t>
            </a:r>
            <a:endParaRPr lang="en-US" b="0">
              <a:solidFill>
                <a:srgbClr val="FFFF66"/>
              </a:solidFill>
              <a:cs typeface="+mn-cs"/>
            </a:endParaRPr>
          </a:p>
        </p:txBody>
      </p:sp>
      <p:sp>
        <p:nvSpPr>
          <p:cNvPr id="306195" name="Line 19"/>
          <p:cNvSpPr>
            <a:spLocks noChangeShapeType="1"/>
          </p:cNvSpPr>
          <p:nvPr/>
        </p:nvSpPr>
        <p:spPr bwMode="auto">
          <a:xfrm flipV="1">
            <a:off x="4500563" y="3141663"/>
            <a:ext cx="0" cy="358775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6196" name="Line 20"/>
          <p:cNvSpPr>
            <a:spLocks noChangeShapeType="1"/>
          </p:cNvSpPr>
          <p:nvPr/>
        </p:nvSpPr>
        <p:spPr bwMode="auto">
          <a:xfrm flipV="1">
            <a:off x="5364163" y="3141663"/>
            <a:ext cx="0" cy="358775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6199" name="Rectangle 23"/>
          <p:cNvSpPr>
            <a:spLocks noChangeArrowheads="1"/>
          </p:cNvSpPr>
          <p:nvPr/>
        </p:nvSpPr>
        <p:spPr bwMode="auto">
          <a:xfrm>
            <a:off x="4356100" y="2565400"/>
            <a:ext cx="792163" cy="576263"/>
          </a:xfrm>
          <a:prstGeom prst="rect">
            <a:avLst/>
          </a:prstGeom>
          <a:solidFill>
            <a:schemeClr val="accent1">
              <a:alpha val="35001"/>
            </a:schemeClr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6200" name="Rectangle 24"/>
          <p:cNvSpPr>
            <a:spLocks noChangeArrowheads="1"/>
          </p:cNvSpPr>
          <p:nvPr/>
        </p:nvSpPr>
        <p:spPr bwMode="auto">
          <a:xfrm>
            <a:off x="5219700" y="2565400"/>
            <a:ext cx="792163" cy="576263"/>
          </a:xfrm>
          <a:prstGeom prst="rect">
            <a:avLst/>
          </a:prstGeom>
          <a:solidFill>
            <a:schemeClr val="accent1">
              <a:alpha val="35001"/>
            </a:schemeClr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sz="3200">
                <a:cs typeface="+mj-cs"/>
              </a:rPr>
              <a:t>Spectral Subtraction: Musical Noise</a:t>
            </a:r>
            <a:endParaRPr lang="nl-NL" sz="3200">
              <a:cs typeface="+mj-cs"/>
            </a:endParaRPr>
          </a:p>
        </p:txBody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692150"/>
            <a:ext cx="8691563" cy="540067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nl-BE" sz="3200" dirty="0">
                <a:cs typeface="+mn-cs"/>
              </a:rPr>
              <a:t>  </a:t>
            </a:r>
            <a:r>
              <a:rPr lang="nl-BE" sz="3200" u="sng" dirty="0">
                <a:cs typeface="+mn-cs"/>
              </a:rPr>
              <a:t>Solutions?</a:t>
            </a:r>
          </a:p>
          <a:p>
            <a:pPr lvl="1">
              <a:spcBef>
                <a:spcPts val="1176"/>
              </a:spcBef>
              <a:defRPr/>
            </a:pPr>
            <a:r>
              <a:rPr lang="nl-BE" u="sng" dirty="0"/>
              <a:t>Magnitude averaging</a:t>
            </a:r>
            <a:r>
              <a:rPr lang="nl-BE" dirty="0"/>
              <a:t>: replace </a:t>
            </a:r>
            <a:r>
              <a:rPr lang="nl-BE" i="1" dirty="0"/>
              <a:t>Yi(</a:t>
            </a:r>
            <a:r>
              <a:rPr lang="nl-BE" i="1" dirty="0">
                <a:sym typeface="Symbol" charset="0"/>
              </a:rPr>
              <a:t></a:t>
            </a:r>
            <a:r>
              <a:rPr lang="nl-BE" i="1" dirty="0"/>
              <a:t>) </a:t>
            </a:r>
            <a:r>
              <a:rPr lang="nl-BE" dirty="0"/>
              <a:t>in calculation of </a:t>
            </a:r>
            <a:r>
              <a:rPr lang="nl-BE" i="1" dirty="0"/>
              <a:t>Gi(</a:t>
            </a:r>
            <a:r>
              <a:rPr lang="nl-BE" i="1" dirty="0">
                <a:sym typeface="Symbol" charset="0"/>
              </a:rPr>
              <a:t></a:t>
            </a:r>
            <a:r>
              <a:rPr lang="nl-BE" i="1" dirty="0"/>
              <a:t>) </a:t>
            </a:r>
            <a:r>
              <a:rPr lang="nl-BE" dirty="0"/>
              <a:t>by a local average over frames </a:t>
            </a:r>
          </a:p>
          <a:p>
            <a:pPr marL="835025" lvl="1" indent="-377825">
              <a:buFontTx/>
              <a:buChar char="-"/>
              <a:defRPr/>
            </a:pPr>
            <a:endParaRPr lang="nl-BE" dirty="0"/>
          </a:p>
          <a:p>
            <a:pPr marL="835025" lvl="1" indent="-377825">
              <a:buFontTx/>
              <a:buChar char="-"/>
              <a:defRPr/>
            </a:pPr>
            <a:endParaRPr lang="nl-BE" dirty="0"/>
          </a:p>
          <a:p>
            <a:pPr marL="835025" lvl="1" indent="-377825">
              <a:buFontTx/>
              <a:buChar char="-"/>
              <a:defRPr/>
            </a:pPr>
            <a:endParaRPr lang="nl-BE" sz="2800" dirty="0"/>
          </a:p>
          <a:p>
            <a:pPr lvl="1">
              <a:defRPr/>
            </a:pPr>
            <a:r>
              <a:rPr lang="nl-BE" dirty="0"/>
              <a:t>EMSR </a:t>
            </a:r>
            <a:r>
              <a:rPr lang="nl-BE" sz="1800" dirty="0"/>
              <a:t>(see p.9)</a:t>
            </a:r>
          </a:p>
          <a:p>
            <a:pPr lvl="1">
              <a:defRPr/>
            </a:pPr>
            <a:r>
              <a:rPr lang="nl-NL" dirty="0"/>
              <a:t>Augment </a:t>
            </a:r>
            <a:r>
              <a:rPr lang="nl-NL" i="1" dirty="0" err="1"/>
              <a:t>Gi</a:t>
            </a:r>
            <a:r>
              <a:rPr lang="nl-NL" dirty="0"/>
              <a:t>(</a:t>
            </a:r>
            <a:r>
              <a:rPr lang="nl-BE" i="1" dirty="0">
                <a:sym typeface="Symbol" charset="0"/>
              </a:rPr>
              <a:t></a:t>
            </a:r>
            <a:r>
              <a:rPr lang="nl-NL" dirty="0"/>
              <a:t>) </a:t>
            </a:r>
            <a:r>
              <a:rPr lang="nl-NL" dirty="0" err="1"/>
              <a:t>with</a:t>
            </a:r>
            <a:r>
              <a:rPr lang="nl-NL" dirty="0"/>
              <a:t> soft-</a:t>
            </a:r>
            <a:r>
              <a:rPr lang="nl-NL" dirty="0" err="1"/>
              <a:t>decision</a:t>
            </a:r>
            <a:r>
              <a:rPr lang="nl-NL" dirty="0"/>
              <a:t> VAD:</a:t>
            </a:r>
          </a:p>
          <a:p>
            <a:pPr marL="835025" lvl="1" indent="-377825">
              <a:spcBef>
                <a:spcPts val="1176"/>
              </a:spcBef>
              <a:buFontTx/>
              <a:buNone/>
              <a:defRPr/>
            </a:pPr>
            <a:r>
              <a:rPr lang="nl-NL" i="1" dirty="0"/>
              <a:t>                     </a:t>
            </a:r>
            <a:r>
              <a:rPr lang="nl-NL" i="1" dirty="0" err="1">
                <a:solidFill>
                  <a:srgbClr val="000000"/>
                </a:solidFill>
              </a:rPr>
              <a:t>Gi</a:t>
            </a:r>
            <a:r>
              <a:rPr lang="nl-NL" dirty="0">
                <a:solidFill>
                  <a:srgbClr val="000000"/>
                </a:solidFill>
              </a:rPr>
              <a:t>(</a:t>
            </a:r>
            <a:r>
              <a:rPr lang="nl-BE" i="1" dirty="0">
                <a:solidFill>
                  <a:srgbClr val="000000"/>
                </a:solidFill>
                <a:sym typeface="Symbol" charset="0"/>
              </a:rPr>
              <a:t></a:t>
            </a:r>
            <a:r>
              <a:rPr lang="nl-NL" dirty="0">
                <a:solidFill>
                  <a:srgbClr val="000000"/>
                </a:solidFill>
              </a:rPr>
              <a:t>) </a:t>
            </a:r>
            <a:r>
              <a:rPr lang="nl-NL" dirty="0">
                <a:solidFill>
                  <a:srgbClr val="000000"/>
                </a:solidFill>
                <a:sym typeface="Symbol" charset="0"/>
              </a:rPr>
              <a:t> P(H</a:t>
            </a:r>
            <a:r>
              <a:rPr lang="nl-NL" baseline="-25000" dirty="0">
                <a:solidFill>
                  <a:srgbClr val="000000"/>
                </a:solidFill>
                <a:sym typeface="Symbol" charset="0"/>
              </a:rPr>
              <a:t>1</a:t>
            </a:r>
            <a:r>
              <a:rPr lang="nl-NL" dirty="0">
                <a:solidFill>
                  <a:srgbClr val="000000"/>
                </a:solidFill>
                <a:sym typeface="Symbol" charset="0"/>
              </a:rPr>
              <a:t> | </a:t>
            </a:r>
            <a:r>
              <a:rPr lang="nl-NL" dirty="0" err="1">
                <a:solidFill>
                  <a:srgbClr val="000000"/>
                </a:solidFill>
                <a:sym typeface="Symbol" charset="0"/>
              </a:rPr>
              <a:t>Yi</a:t>
            </a:r>
            <a:r>
              <a:rPr lang="nl-NL" dirty="0">
                <a:solidFill>
                  <a:srgbClr val="000000"/>
                </a:solidFill>
                <a:sym typeface="Symbol" charset="0"/>
              </a:rPr>
              <a:t>(</a:t>
            </a:r>
            <a:r>
              <a:rPr lang="nl-BE" i="1" dirty="0">
                <a:solidFill>
                  <a:srgbClr val="000000"/>
                </a:solidFill>
                <a:sym typeface="Symbol" charset="0"/>
              </a:rPr>
              <a:t></a:t>
            </a:r>
            <a:r>
              <a:rPr lang="nl-NL" dirty="0">
                <a:solidFill>
                  <a:srgbClr val="000000"/>
                </a:solidFill>
                <a:sym typeface="Symbol" charset="0"/>
              </a:rPr>
              <a:t>)). </a:t>
            </a:r>
            <a:r>
              <a:rPr lang="nl-NL" i="1" dirty="0" err="1">
                <a:solidFill>
                  <a:srgbClr val="000000"/>
                </a:solidFill>
              </a:rPr>
              <a:t>Gi</a:t>
            </a:r>
            <a:r>
              <a:rPr lang="nl-NL" dirty="0">
                <a:solidFill>
                  <a:srgbClr val="000000"/>
                </a:solidFill>
              </a:rPr>
              <a:t>(</a:t>
            </a:r>
            <a:r>
              <a:rPr lang="nl-BE" i="1" dirty="0">
                <a:solidFill>
                  <a:srgbClr val="000000"/>
                </a:solidFill>
                <a:sym typeface="Symbol" charset="0"/>
              </a:rPr>
              <a:t></a:t>
            </a:r>
            <a:r>
              <a:rPr lang="nl-NL" dirty="0">
                <a:solidFill>
                  <a:srgbClr val="000000"/>
                </a:solidFill>
              </a:rPr>
              <a:t>)</a:t>
            </a:r>
            <a:r>
              <a:rPr lang="nl-NL" dirty="0"/>
              <a:t> </a:t>
            </a:r>
          </a:p>
          <a:p>
            <a:pPr lvl="1">
              <a:defRPr/>
            </a:pPr>
            <a:r>
              <a:rPr lang="nl-NL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223671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Overview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052513"/>
            <a:ext cx="8496175" cy="5184775"/>
          </a:xfrm>
        </p:spPr>
        <p:txBody>
          <a:bodyPr/>
          <a:lstStyle/>
          <a:p>
            <a:pPr>
              <a:spcBef>
                <a:spcPts val="1776"/>
              </a:spcBef>
              <a:defRPr/>
            </a:pPr>
            <a:endParaRPr lang="nl-BE" sz="2400" dirty="0"/>
          </a:p>
          <a:p>
            <a:pPr>
              <a:spcBef>
                <a:spcPts val="1776"/>
              </a:spcBef>
              <a:defRPr/>
            </a:pPr>
            <a:r>
              <a:rPr lang="nl-BE" dirty="0"/>
              <a:t>Frequency Domain Methods /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nl-BE" dirty="0"/>
              <a:t>    Spectral Subtraction Methods</a:t>
            </a:r>
          </a:p>
          <a:p>
            <a:pPr lvl="1">
              <a:spcBef>
                <a:spcPts val="1176"/>
              </a:spcBef>
              <a:defRPr/>
            </a:pPr>
            <a:r>
              <a:rPr lang="nl-BE" dirty="0">
                <a:solidFill>
                  <a:schemeClr val="tx1"/>
                </a:solidFill>
              </a:rPr>
              <a:t>Spectral subtraction basics </a:t>
            </a:r>
          </a:p>
          <a:p>
            <a:pPr lvl="1">
              <a:spcBef>
                <a:spcPts val="600"/>
              </a:spcBef>
              <a:defRPr/>
            </a:pPr>
            <a:r>
              <a:rPr lang="nl-BE" dirty="0">
                <a:solidFill>
                  <a:schemeClr val="tx1"/>
                </a:solidFill>
              </a:rPr>
              <a:t>Gain functions</a:t>
            </a:r>
          </a:p>
          <a:p>
            <a:pPr lvl="1">
              <a:spcBef>
                <a:spcPts val="600"/>
              </a:spcBef>
              <a:defRPr/>
            </a:pPr>
            <a:r>
              <a:rPr lang="nl-BE" dirty="0">
                <a:solidFill>
                  <a:schemeClr val="tx1"/>
                </a:solidFill>
              </a:rPr>
              <a:t>Realization </a:t>
            </a:r>
          </a:p>
          <a:p>
            <a:pPr lvl="1">
              <a:spcBef>
                <a:spcPts val="600"/>
              </a:spcBef>
              <a:defRPr/>
            </a:pPr>
            <a:r>
              <a:rPr lang="nl-BE" dirty="0">
                <a:solidFill>
                  <a:schemeClr val="tx1"/>
                </a:solidFill>
              </a:rPr>
              <a:t>Musical noise</a:t>
            </a:r>
          </a:p>
          <a:p>
            <a:pPr lvl="1">
              <a:spcBef>
                <a:spcPts val="600"/>
              </a:spcBef>
              <a:defRPr/>
            </a:pPr>
            <a:r>
              <a:rPr lang="nl-BE" dirty="0">
                <a:solidFill>
                  <a:srgbClr val="FFFFFF"/>
                </a:solidFill>
              </a:rPr>
              <a:t>Signal model based spectral subtraction</a:t>
            </a:r>
            <a:r>
              <a:rPr lang="nl-BE" dirty="0">
                <a:solidFill>
                  <a:schemeClr val="tx1"/>
                </a:solidFill>
              </a:rPr>
              <a:t> </a:t>
            </a:r>
            <a:endParaRPr lang="nl-BE" dirty="0"/>
          </a:p>
          <a:p>
            <a:pPr marL="514350" indent="-457200">
              <a:spcBef>
                <a:spcPts val="1872"/>
              </a:spcBef>
              <a:defRPr/>
            </a:pPr>
            <a:r>
              <a:rPr lang="en-US" dirty="0">
                <a:solidFill>
                  <a:srgbClr val="081D58"/>
                </a:solidFill>
                <a:cs typeface="+mn-cs"/>
              </a:rPr>
              <a:t>Time Domain Methods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>
                <a:solidFill>
                  <a:srgbClr val="081D58"/>
                </a:solidFill>
                <a:cs typeface="+mn-cs"/>
              </a:rPr>
              <a:t>K</a:t>
            </a:r>
            <a:r>
              <a:rPr lang="nl-BE" dirty="0">
                <a:solidFill>
                  <a:srgbClr val="081D58"/>
                </a:solidFill>
                <a:cs typeface="+mn-cs"/>
              </a:rPr>
              <a:t>alman Filter Based Noise Reduction</a:t>
            </a:r>
          </a:p>
          <a:p>
            <a:pPr lvl="1">
              <a:spcBef>
                <a:spcPts val="600"/>
              </a:spcBef>
              <a:defRPr/>
            </a:pPr>
            <a:r>
              <a:rPr lang="nl-BE" dirty="0">
                <a:solidFill>
                  <a:srgbClr val="081D58"/>
                </a:solidFill>
                <a:cs typeface="+mn-cs"/>
              </a:rPr>
              <a:t>Subspace Methods </a:t>
            </a:r>
          </a:p>
          <a:p>
            <a:pPr lvl="1">
              <a:buFontTx/>
              <a:buNone/>
              <a:defRPr/>
            </a:pPr>
            <a:endParaRPr lang="en-US" dirty="0">
              <a:solidFill>
                <a:schemeClr val="tx1"/>
              </a:solidFill>
            </a:endParaRPr>
          </a:p>
          <a:p>
            <a:pPr lvl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182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3663"/>
            <a:ext cx="9144000" cy="781050"/>
          </a:xfrm>
        </p:spPr>
        <p:txBody>
          <a:bodyPr/>
          <a:lstStyle/>
          <a:p>
            <a:pPr lvl="1">
              <a:spcBef>
                <a:spcPts val="600"/>
              </a:spcBef>
              <a:defRPr/>
            </a:pPr>
            <a:r>
              <a:rPr lang="nl-BE" sz="3200" dirty="0">
                <a:solidFill>
                  <a:srgbClr val="FFFFFF"/>
                </a:solidFill>
              </a:rPr>
              <a:t>Signal model based spectral subtraction</a:t>
            </a:r>
            <a:r>
              <a:rPr lang="nl-BE" sz="3200" dirty="0">
                <a:solidFill>
                  <a:schemeClr val="tx1"/>
                </a:solidFill>
              </a:rPr>
              <a:t> </a:t>
            </a:r>
            <a:endParaRPr lang="nl-BE" sz="3200" dirty="0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980728"/>
            <a:ext cx="8839200" cy="5289550"/>
          </a:xfrm>
          <a:extLs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>
              <a:spcBef>
                <a:spcPts val="1224"/>
              </a:spcBef>
              <a:defRPr/>
            </a:pPr>
            <a:r>
              <a:rPr lang="nl-NL" sz="2400" u="sng" dirty="0">
                <a:cs typeface="+mn-cs"/>
              </a:rPr>
              <a:t>Basic</a:t>
            </a:r>
            <a:r>
              <a:rPr lang="nl-NL" sz="2400" b="0" dirty="0">
                <a:cs typeface="+mn-cs"/>
              </a:rPr>
              <a:t>:</a:t>
            </a:r>
            <a:r>
              <a:rPr lang="nl-NL" sz="2000" b="0" dirty="0">
                <a:cs typeface="+mn-cs"/>
              </a:rPr>
              <a:t> </a:t>
            </a:r>
          </a:p>
          <a:p>
            <a:pPr marL="533400" indent="-533400">
              <a:buFontTx/>
              <a:buNone/>
              <a:defRPr/>
            </a:pPr>
            <a:r>
              <a:rPr lang="nl-NL" sz="2400" b="0" dirty="0">
                <a:cs typeface="+mn-cs"/>
              </a:rPr>
              <a:t>      </a:t>
            </a:r>
            <a:r>
              <a:rPr lang="nl-NL" sz="2400" b="0" dirty="0" err="1">
                <a:cs typeface="+mn-cs"/>
              </a:rPr>
              <a:t>Spectral</a:t>
            </a:r>
            <a:r>
              <a:rPr lang="nl-NL" sz="2400" b="0" dirty="0">
                <a:cs typeface="+mn-cs"/>
              </a:rPr>
              <a:t> </a:t>
            </a:r>
            <a:r>
              <a:rPr lang="nl-NL" sz="2400" b="0" dirty="0" err="1">
                <a:cs typeface="+mn-cs"/>
              </a:rPr>
              <a:t>subtraction</a:t>
            </a:r>
            <a:r>
              <a:rPr lang="nl-NL" sz="2400" b="0" dirty="0">
                <a:cs typeface="+mn-cs"/>
              </a:rPr>
              <a:t> </a:t>
            </a:r>
            <a:r>
              <a:rPr lang="nl-NL" sz="2400" b="0" dirty="0" err="1">
                <a:cs typeface="+mn-cs"/>
              </a:rPr>
              <a:t>with</a:t>
            </a:r>
            <a:r>
              <a:rPr lang="nl-NL" sz="2400" b="0" dirty="0">
                <a:cs typeface="+mn-cs"/>
              </a:rPr>
              <a:t> </a:t>
            </a:r>
            <a:r>
              <a:rPr lang="nl-NL" sz="2400" b="0" dirty="0" err="1">
                <a:cs typeface="+mn-cs"/>
              </a:rPr>
              <a:t>improved</a:t>
            </a:r>
            <a:r>
              <a:rPr lang="nl-NL" sz="2400" b="0" dirty="0">
                <a:cs typeface="+mn-cs"/>
              </a:rPr>
              <a:t> spectra </a:t>
            </a:r>
            <a:r>
              <a:rPr lang="nl-NL" sz="2400" b="0" dirty="0" err="1">
                <a:cs typeface="+mn-cs"/>
              </a:rPr>
              <a:t>estimation</a:t>
            </a:r>
            <a:r>
              <a:rPr lang="nl-NL" sz="2400" b="0" dirty="0">
                <a:cs typeface="+mn-cs"/>
              </a:rPr>
              <a:t>  </a:t>
            </a:r>
            <a:r>
              <a:rPr lang="nl-NL" sz="2400" b="0" dirty="0" err="1">
                <a:cs typeface="+mn-cs"/>
              </a:rPr>
              <a:t>based</a:t>
            </a:r>
            <a:r>
              <a:rPr lang="nl-NL" sz="2400" b="0" dirty="0">
                <a:cs typeface="+mn-cs"/>
              </a:rPr>
              <a:t> on </a:t>
            </a:r>
            <a:r>
              <a:rPr lang="nl-NL" sz="2400" b="0" dirty="0" err="1">
                <a:cs typeface="+mn-cs"/>
              </a:rPr>
              <a:t>parametric</a:t>
            </a:r>
            <a:r>
              <a:rPr lang="nl-NL" sz="2400" b="0" dirty="0">
                <a:cs typeface="+mn-cs"/>
              </a:rPr>
              <a:t> speech </a:t>
            </a:r>
            <a:r>
              <a:rPr lang="nl-NL" sz="2400" b="0" dirty="0" err="1">
                <a:cs typeface="+mn-cs"/>
              </a:rPr>
              <a:t>signal</a:t>
            </a:r>
            <a:r>
              <a:rPr lang="nl-NL" sz="2400" b="0" dirty="0">
                <a:cs typeface="+mn-cs"/>
              </a:rPr>
              <a:t> model</a:t>
            </a:r>
          </a:p>
          <a:p>
            <a:pPr marL="533400" indent="-533400">
              <a:spcBef>
                <a:spcPts val="3576"/>
              </a:spcBef>
              <a:defRPr/>
            </a:pPr>
            <a:r>
              <a:rPr lang="nl-NL" sz="2400" u="sng" dirty="0">
                <a:cs typeface="+mn-cs"/>
              </a:rPr>
              <a:t>Procedure</a:t>
            </a:r>
            <a:r>
              <a:rPr lang="nl-NL" sz="2400" dirty="0">
                <a:cs typeface="+mn-cs"/>
              </a:rPr>
              <a:t>:</a:t>
            </a:r>
            <a:endParaRPr lang="nl-NL" sz="2400" u="sng" dirty="0">
              <a:cs typeface="+mn-cs"/>
            </a:endParaRPr>
          </a:p>
          <a:p>
            <a:pPr marL="914400" lvl="1" indent="-457200">
              <a:spcBef>
                <a:spcPts val="1680"/>
              </a:spcBef>
              <a:buFontTx/>
              <a:buAutoNum type="arabicPeriod"/>
              <a:defRPr/>
            </a:pPr>
            <a:r>
              <a:rPr lang="nl-NL" sz="2000" dirty="0" err="1"/>
              <a:t>Estimate</a:t>
            </a:r>
            <a:r>
              <a:rPr lang="nl-NL" sz="2000" dirty="0"/>
              <a:t> </a:t>
            </a:r>
            <a:r>
              <a:rPr lang="nl-NL" sz="1400" dirty="0"/>
              <a:t>(</a:t>
            </a:r>
            <a:r>
              <a:rPr lang="nl-NL" sz="1400" dirty="0" err="1"/>
              <a:t>initialize</a:t>
            </a:r>
            <a:r>
              <a:rPr lang="nl-NL" sz="1400" dirty="0"/>
              <a:t>)</a:t>
            </a:r>
            <a:r>
              <a:rPr lang="nl-NL" sz="2000" dirty="0"/>
              <a:t> parameters of speech model </a:t>
            </a:r>
            <a:r>
              <a:rPr lang="nl-NL" sz="2000" u="sng" dirty="0" err="1"/>
              <a:t>from</a:t>
            </a:r>
            <a:r>
              <a:rPr lang="nl-NL" sz="2000" u="sng" dirty="0"/>
              <a:t> </a:t>
            </a:r>
            <a:r>
              <a:rPr lang="nl-NL" sz="2000" u="sng" dirty="0" err="1"/>
              <a:t>noisy</a:t>
            </a:r>
            <a:r>
              <a:rPr lang="nl-NL" sz="2000" u="sng" dirty="0"/>
              <a:t> </a:t>
            </a:r>
            <a:r>
              <a:rPr lang="nl-NL" sz="2000" u="sng" dirty="0" err="1"/>
              <a:t>signal</a:t>
            </a:r>
            <a:endParaRPr lang="nl-NL" sz="2000" i="1" dirty="0"/>
          </a:p>
          <a:p>
            <a:pPr marL="914400" lvl="1" indent="-457200">
              <a:buFontTx/>
              <a:buAutoNum type="arabicPeriod"/>
              <a:defRPr/>
            </a:pPr>
            <a:r>
              <a:rPr lang="nl-NL" sz="2000" dirty="0"/>
              <a:t>Using </a:t>
            </a:r>
            <a:r>
              <a:rPr lang="nl-NL" sz="2000" dirty="0" err="1"/>
              <a:t>estimated</a:t>
            </a:r>
            <a:r>
              <a:rPr lang="nl-NL" sz="2000" dirty="0"/>
              <a:t> parameters, </a:t>
            </a:r>
            <a:r>
              <a:rPr lang="nl-NL" sz="2000" dirty="0" err="1"/>
              <a:t>perform</a:t>
            </a:r>
            <a:r>
              <a:rPr lang="nl-NL" sz="2000" dirty="0"/>
              <a:t> </a:t>
            </a:r>
            <a:r>
              <a:rPr lang="nl-NL" sz="2000" dirty="0" err="1"/>
              <a:t>noise</a:t>
            </a:r>
            <a:r>
              <a:rPr lang="nl-NL" sz="2000" dirty="0"/>
              <a:t> </a:t>
            </a:r>
            <a:r>
              <a:rPr lang="nl-NL" sz="2000" dirty="0" err="1"/>
              <a:t>reduction</a:t>
            </a:r>
            <a:r>
              <a:rPr lang="nl-NL" sz="2000" dirty="0"/>
              <a:t>                  (e.g. Wiener </a:t>
            </a:r>
            <a:r>
              <a:rPr lang="nl-NL" sz="2000" dirty="0" err="1"/>
              <a:t>estimation</a:t>
            </a:r>
            <a:r>
              <a:rPr lang="nl-NL" sz="2000" dirty="0"/>
              <a:t>, p.11)</a:t>
            </a:r>
          </a:p>
          <a:p>
            <a:pPr marL="914400" lvl="1" indent="-457200">
              <a:buFontTx/>
              <a:buAutoNum type="arabicPeriod"/>
              <a:defRPr/>
            </a:pPr>
            <a:r>
              <a:rPr lang="nl-NL" sz="2000" dirty="0"/>
              <a:t>Re-</a:t>
            </a:r>
            <a:r>
              <a:rPr lang="nl-NL" sz="2000" dirty="0" err="1"/>
              <a:t>estimate</a:t>
            </a:r>
            <a:r>
              <a:rPr lang="nl-NL" sz="2000" dirty="0"/>
              <a:t> parameters of speech model </a:t>
            </a:r>
            <a:r>
              <a:rPr lang="nl-NL" sz="2000" u="sng" dirty="0" err="1"/>
              <a:t>from</a:t>
            </a:r>
            <a:r>
              <a:rPr lang="nl-NL" sz="2000" u="sng" dirty="0"/>
              <a:t> the speech </a:t>
            </a:r>
            <a:r>
              <a:rPr lang="nl-NL" sz="2000" u="sng" dirty="0" err="1"/>
              <a:t>signal</a:t>
            </a:r>
            <a:r>
              <a:rPr lang="nl-NL" sz="2000" u="sng" dirty="0"/>
              <a:t> </a:t>
            </a:r>
            <a:r>
              <a:rPr lang="nl-NL" sz="2000" u="sng" dirty="0" err="1"/>
              <a:t>estimate</a:t>
            </a:r>
            <a:endParaRPr lang="nl-NL" sz="2000" u="sng" dirty="0"/>
          </a:p>
          <a:p>
            <a:pPr marL="914400" lvl="1" indent="-457200">
              <a:buFontTx/>
              <a:buAutoNum type="arabicPeriod"/>
              <a:defRPr/>
            </a:pPr>
            <a:r>
              <a:rPr lang="nl-NL" sz="2000" dirty="0" err="1"/>
              <a:t>Iterate</a:t>
            </a:r>
            <a:r>
              <a:rPr lang="nl-NL" sz="2000" dirty="0"/>
              <a:t> 2 &amp; 3</a:t>
            </a:r>
          </a:p>
          <a:p>
            <a:pPr marL="457200" lvl="1" indent="0">
              <a:buNone/>
              <a:defRPr/>
            </a:pPr>
            <a:endParaRPr lang="nl-NL" sz="2000" i="1" dirty="0"/>
          </a:p>
        </p:txBody>
      </p:sp>
    </p:spTree>
    <p:extLst>
      <p:ext uri="{BB962C8B-B14F-4D97-AF65-F5344CB8AC3E}">
        <p14:creationId xmlns:p14="http://schemas.microsoft.com/office/powerpoint/2010/main" val="3669188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3663"/>
            <a:ext cx="9144000" cy="781050"/>
          </a:xfrm>
        </p:spPr>
        <p:txBody>
          <a:bodyPr/>
          <a:lstStyle/>
          <a:p>
            <a:pPr lvl="1">
              <a:spcBef>
                <a:spcPts val="600"/>
              </a:spcBef>
              <a:defRPr/>
            </a:pPr>
            <a:r>
              <a:rPr lang="nl-BE" sz="3200" dirty="0">
                <a:solidFill>
                  <a:srgbClr val="FFFFFF"/>
                </a:solidFill>
              </a:rPr>
              <a:t>Signal model based spectral subtraction</a:t>
            </a:r>
            <a:r>
              <a:rPr lang="nl-BE" sz="3200" dirty="0">
                <a:solidFill>
                  <a:schemeClr val="tx1"/>
                </a:solidFill>
              </a:rPr>
              <a:t> </a:t>
            </a:r>
            <a:endParaRPr lang="nl-BE" sz="3200" dirty="0"/>
          </a:p>
        </p:txBody>
      </p:sp>
      <p:sp>
        <p:nvSpPr>
          <p:cNvPr id="145415" name="Text Box 7"/>
          <p:cNvSpPr txBox="1">
            <a:spLocks noChangeArrowheads="1"/>
          </p:cNvSpPr>
          <p:nvPr/>
        </p:nvSpPr>
        <p:spPr bwMode="auto">
          <a:xfrm>
            <a:off x="1619672" y="2438400"/>
            <a:ext cx="1514475" cy="719138"/>
          </a:xfrm>
          <a:prstGeom prst="rect">
            <a:avLst/>
          </a:prstGeom>
          <a:noFill/>
          <a:ln w="22225">
            <a:solidFill>
              <a:srgbClr val="FFFF66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FFFF66"/>
                </a:solidFill>
                <a:cs typeface="+mn-cs"/>
              </a:rPr>
              <a:t>white noise </a:t>
            </a:r>
          </a:p>
          <a:p>
            <a:pPr>
              <a:defRPr/>
            </a:pPr>
            <a:r>
              <a:rPr lang="en-US" sz="1800">
                <a:solidFill>
                  <a:srgbClr val="FFFF66"/>
                </a:solidFill>
                <a:cs typeface="+mn-cs"/>
              </a:rPr>
              <a:t>generator</a:t>
            </a:r>
          </a:p>
        </p:txBody>
      </p:sp>
      <p:sp>
        <p:nvSpPr>
          <p:cNvPr id="145416" name="Text Box 8"/>
          <p:cNvSpPr txBox="1">
            <a:spLocks noChangeArrowheads="1"/>
          </p:cNvSpPr>
          <p:nvPr/>
        </p:nvSpPr>
        <p:spPr bwMode="auto">
          <a:xfrm>
            <a:off x="1619672" y="1219200"/>
            <a:ext cx="1514475" cy="974725"/>
          </a:xfrm>
          <a:prstGeom prst="rect">
            <a:avLst/>
          </a:prstGeom>
          <a:noFill/>
          <a:ln w="22225">
            <a:solidFill>
              <a:srgbClr val="FFFF66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FFFF66"/>
                </a:solidFill>
                <a:cs typeface="+mn-cs"/>
              </a:rPr>
              <a:t>pulse train</a:t>
            </a:r>
          </a:p>
          <a:p>
            <a:pPr>
              <a:defRPr/>
            </a:pPr>
            <a:endParaRPr lang="en-US" sz="1800">
              <a:solidFill>
                <a:srgbClr val="FFFF66"/>
              </a:solidFill>
              <a:cs typeface="+mn-cs"/>
            </a:endParaRPr>
          </a:p>
          <a:p>
            <a:pPr>
              <a:defRPr/>
            </a:pPr>
            <a:endParaRPr lang="en-US" sz="1400">
              <a:solidFill>
                <a:srgbClr val="FFFF66"/>
              </a:solidFill>
              <a:cs typeface="+mn-cs"/>
            </a:endParaRPr>
          </a:p>
        </p:txBody>
      </p:sp>
      <p:sp>
        <p:nvSpPr>
          <p:cNvPr id="145417" name="Line 9"/>
          <p:cNvSpPr>
            <a:spLocks noChangeShapeType="1"/>
          </p:cNvSpPr>
          <p:nvPr/>
        </p:nvSpPr>
        <p:spPr bwMode="auto">
          <a:xfrm>
            <a:off x="1435844" y="1676400"/>
            <a:ext cx="0" cy="0"/>
          </a:xfrm>
          <a:prstGeom prst="line">
            <a:avLst/>
          </a:prstGeom>
          <a:noFill/>
          <a:ln w="12700">
            <a:solidFill>
              <a:srgbClr val="FFFF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5418" name="Line 10"/>
          <p:cNvSpPr>
            <a:spLocks noChangeShapeType="1"/>
          </p:cNvSpPr>
          <p:nvPr/>
        </p:nvSpPr>
        <p:spPr bwMode="auto">
          <a:xfrm>
            <a:off x="1816844" y="1752600"/>
            <a:ext cx="1066800" cy="0"/>
          </a:xfrm>
          <a:prstGeom prst="line">
            <a:avLst/>
          </a:prstGeom>
          <a:noFill/>
          <a:ln w="12700">
            <a:solidFill>
              <a:srgbClr val="FFFF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5419" name="Line 11"/>
          <p:cNvSpPr>
            <a:spLocks noChangeShapeType="1"/>
          </p:cNvSpPr>
          <p:nvPr/>
        </p:nvSpPr>
        <p:spPr bwMode="auto">
          <a:xfrm flipV="1">
            <a:off x="2045444" y="1524000"/>
            <a:ext cx="0" cy="228600"/>
          </a:xfrm>
          <a:prstGeom prst="line">
            <a:avLst/>
          </a:prstGeom>
          <a:noFill/>
          <a:ln w="12700">
            <a:solidFill>
              <a:srgbClr val="FFFF66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5421" name="Line 13"/>
          <p:cNvSpPr>
            <a:spLocks noChangeShapeType="1"/>
          </p:cNvSpPr>
          <p:nvPr/>
        </p:nvSpPr>
        <p:spPr bwMode="auto">
          <a:xfrm flipV="1">
            <a:off x="2350244" y="1524000"/>
            <a:ext cx="0" cy="228600"/>
          </a:xfrm>
          <a:prstGeom prst="line">
            <a:avLst/>
          </a:prstGeom>
          <a:noFill/>
          <a:ln w="12700">
            <a:solidFill>
              <a:srgbClr val="FFFF66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5423" name="Line 15"/>
          <p:cNvSpPr>
            <a:spLocks noChangeShapeType="1"/>
          </p:cNvSpPr>
          <p:nvPr/>
        </p:nvSpPr>
        <p:spPr bwMode="auto">
          <a:xfrm flipV="1">
            <a:off x="2655044" y="1524000"/>
            <a:ext cx="0" cy="228600"/>
          </a:xfrm>
          <a:prstGeom prst="line">
            <a:avLst/>
          </a:prstGeom>
          <a:noFill/>
          <a:ln w="12700">
            <a:solidFill>
              <a:srgbClr val="FFFF66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5424" name="Text Box 16"/>
          <p:cNvSpPr txBox="1">
            <a:spLocks noChangeArrowheads="1"/>
          </p:cNvSpPr>
          <p:nvPr/>
        </p:nvSpPr>
        <p:spPr bwMode="auto">
          <a:xfrm>
            <a:off x="2655044" y="1447800"/>
            <a:ext cx="36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66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FFFF66"/>
                </a:solidFill>
                <a:cs typeface="+mn-cs"/>
              </a:rPr>
              <a:t>…</a:t>
            </a:r>
          </a:p>
        </p:txBody>
      </p:sp>
      <p:sp>
        <p:nvSpPr>
          <p:cNvPr id="145425" name="Text Box 17"/>
          <p:cNvSpPr txBox="1">
            <a:spLocks noChangeArrowheads="1"/>
          </p:cNvSpPr>
          <p:nvPr/>
        </p:nvSpPr>
        <p:spPr bwMode="auto">
          <a:xfrm>
            <a:off x="1664444" y="1447800"/>
            <a:ext cx="36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66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FFFF66"/>
                </a:solidFill>
                <a:cs typeface="+mn-cs"/>
              </a:rPr>
              <a:t>…</a:t>
            </a:r>
          </a:p>
        </p:txBody>
      </p:sp>
      <p:sp>
        <p:nvSpPr>
          <p:cNvPr id="145426" name="Text Box 18"/>
          <p:cNvSpPr txBox="1">
            <a:spLocks noChangeArrowheads="1"/>
          </p:cNvSpPr>
          <p:nvPr/>
        </p:nvSpPr>
        <p:spPr bwMode="auto">
          <a:xfrm>
            <a:off x="1740644" y="1828800"/>
            <a:ext cx="9096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66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66"/>
                </a:solidFill>
                <a:cs typeface="+mn-cs"/>
              </a:rPr>
              <a:t>pitch period</a:t>
            </a:r>
          </a:p>
        </p:txBody>
      </p:sp>
      <p:sp>
        <p:nvSpPr>
          <p:cNvPr id="145427" name="Line 19"/>
          <p:cNvSpPr>
            <a:spLocks noChangeShapeType="1"/>
          </p:cNvSpPr>
          <p:nvPr/>
        </p:nvSpPr>
        <p:spPr bwMode="auto">
          <a:xfrm>
            <a:off x="2045444" y="1828800"/>
            <a:ext cx="304800" cy="0"/>
          </a:xfrm>
          <a:prstGeom prst="line">
            <a:avLst/>
          </a:prstGeom>
          <a:noFill/>
          <a:ln w="12700">
            <a:solidFill>
              <a:srgbClr val="FFFF66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5428" name="Text Box 20"/>
          <p:cNvSpPr txBox="1">
            <a:spLocks noChangeArrowheads="1"/>
          </p:cNvSpPr>
          <p:nvPr/>
        </p:nvSpPr>
        <p:spPr bwMode="auto">
          <a:xfrm>
            <a:off x="611560" y="1508125"/>
            <a:ext cx="989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66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defRPr/>
            </a:pPr>
            <a:r>
              <a:rPr lang="en-US" sz="2000" b="0" dirty="0">
                <a:cs typeface="+mn-cs"/>
              </a:rPr>
              <a:t>voiced</a:t>
            </a:r>
          </a:p>
        </p:txBody>
      </p:sp>
      <p:sp>
        <p:nvSpPr>
          <p:cNvPr id="145429" name="Text Box 21"/>
          <p:cNvSpPr txBox="1">
            <a:spLocks noChangeArrowheads="1"/>
          </p:cNvSpPr>
          <p:nvPr/>
        </p:nvSpPr>
        <p:spPr bwMode="auto">
          <a:xfrm>
            <a:off x="417935" y="2574925"/>
            <a:ext cx="12017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66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2000" b="0">
                <a:cs typeface="+mn-cs"/>
              </a:rPr>
              <a:t>unvoiced</a:t>
            </a:r>
          </a:p>
        </p:txBody>
      </p:sp>
      <p:sp>
        <p:nvSpPr>
          <p:cNvPr id="145430" name="Line 22"/>
          <p:cNvSpPr>
            <a:spLocks noChangeShapeType="1"/>
          </p:cNvSpPr>
          <p:nvPr/>
        </p:nvSpPr>
        <p:spPr bwMode="auto">
          <a:xfrm>
            <a:off x="3178696" y="1752600"/>
            <a:ext cx="457200" cy="0"/>
          </a:xfrm>
          <a:prstGeom prst="line">
            <a:avLst/>
          </a:prstGeom>
          <a:noFill/>
          <a:ln w="22225">
            <a:solidFill>
              <a:srgbClr val="FFFF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5432" name="Line 24"/>
          <p:cNvSpPr>
            <a:spLocks noChangeShapeType="1"/>
          </p:cNvSpPr>
          <p:nvPr/>
        </p:nvSpPr>
        <p:spPr bwMode="auto">
          <a:xfrm>
            <a:off x="3178696" y="2819400"/>
            <a:ext cx="457200" cy="0"/>
          </a:xfrm>
          <a:prstGeom prst="line">
            <a:avLst/>
          </a:prstGeom>
          <a:noFill/>
          <a:ln w="22225">
            <a:solidFill>
              <a:srgbClr val="FFFF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5433" name="Line 25"/>
          <p:cNvSpPr>
            <a:spLocks noChangeShapeType="1"/>
          </p:cNvSpPr>
          <p:nvPr/>
        </p:nvSpPr>
        <p:spPr bwMode="auto">
          <a:xfrm>
            <a:off x="3635896" y="1752600"/>
            <a:ext cx="0" cy="457200"/>
          </a:xfrm>
          <a:prstGeom prst="line">
            <a:avLst/>
          </a:prstGeom>
          <a:noFill/>
          <a:ln w="22225">
            <a:solidFill>
              <a:srgbClr val="FFFF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5434" name="Line 26"/>
          <p:cNvSpPr>
            <a:spLocks noChangeShapeType="1"/>
          </p:cNvSpPr>
          <p:nvPr/>
        </p:nvSpPr>
        <p:spPr bwMode="auto">
          <a:xfrm>
            <a:off x="3635896" y="2438400"/>
            <a:ext cx="0" cy="381000"/>
          </a:xfrm>
          <a:prstGeom prst="line">
            <a:avLst/>
          </a:prstGeom>
          <a:noFill/>
          <a:ln w="22225">
            <a:solidFill>
              <a:srgbClr val="FFFF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5438" name="Line 30"/>
          <p:cNvSpPr>
            <a:spLocks noChangeShapeType="1"/>
          </p:cNvSpPr>
          <p:nvPr/>
        </p:nvSpPr>
        <p:spPr bwMode="auto">
          <a:xfrm>
            <a:off x="4179044" y="2286000"/>
            <a:ext cx="457200" cy="0"/>
          </a:xfrm>
          <a:prstGeom prst="line">
            <a:avLst/>
          </a:prstGeom>
          <a:noFill/>
          <a:ln w="22225">
            <a:solidFill>
              <a:srgbClr val="FFFF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5439" name="Line 31"/>
          <p:cNvSpPr>
            <a:spLocks noChangeShapeType="1"/>
          </p:cNvSpPr>
          <p:nvPr/>
        </p:nvSpPr>
        <p:spPr bwMode="auto">
          <a:xfrm flipH="1">
            <a:off x="3635896" y="2286000"/>
            <a:ext cx="543148" cy="134888"/>
          </a:xfrm>
          <a:prstGeom prst="line">
            <a:avLst/>
          </a:prstGeom>
          <a:noFill/>
          <a:ln w="22225">
            <a:solidFill>
              <a:srgbClr val="FFFF66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5440" name="Oval 32"/>
          <p:cNvSpPr>
            <a:spLocks noChangeArrowheads="1"/>
          </p:cNvSpPr>
          <p:nvPr/>
        </p:nvSpPr>
        <p:spPr bwMode="auto">
          <a:xfrm>
            <a:off x="4636244" y="2057400"/>
            <a:ext cx="457200" cy="457200"/>
          </a:xfrm>
          <a:prstGeom prst="ellipse">
            <a:avLst/>
          </a:prstGeom>
          <a:noFill/>
          <a:ln w="22225">
            <a:solidFill>
              <a:srgbClr val="FFFF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5441" name="Text Box 33"/>
          <p:cNvSpPr txBox="1">
            <a:spLocks noChangeArrowheads="1"/>
          </p:cNvSpPr>
          <p:nvPr/>
        </p:nvSpPr>
        <p:spPr bwMode="auto">
          <a:xfrm>
            <a:off x="4679107" y="2028825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66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66"/>
                </a:solidFill>
                <a:cs typeface="+mn-cs"/>
              </a:rPr>
              <a:t>x</a:t>
            </a:r>
          </a:p>
        </p:txBody>
      </p:sp>
      <p:sp>
        <p:nvSpPr>
          <p:cNvPr id="145442" name="Line 34"/>
          <p:cNvSpPr>
            <a:spLocks noChangeShapeType="1"/>
          </p:cNvSpPr>
          <p:nvPr/>
        </p:nvSpPr>
        <p:spPr bwMode="auto">
          <a:xfrm flipV="1">
            <a:off x="4864844" y="1700213"/>
            <a:ext cx="0" cy="360362"/>
          </a:xfrm>
          <a:prstGeom prst="line">
            <a:avLst/>
          </a:prstGeom>
          <a:noFill/>
          <a:ln w="22225">
            <a:solidFill>
              <a:srgbClr val="FFFF66"/>
            </a:solidFill>
            <a:round/>
            <a:headEnd type="triangl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5443" name="Line 35"/>
          <p:cNvSpPr>
            <a:spLocks noChangeShapeType="1"/>
          </p:cNvSpPr>
          <p:nvPr/>
        </p:nvSpPr>
        <p:spPr bwMode="auto">
          <a:xfrm>
            <a:off x="5093444" y="2286000"/>
            <a:ext cx="381000" cy="0"/>
          </a:xfrm>
          <a:prstGeom prst="line">
            <a:avLst/>
          </a:prstGeom>
          <a:noFill/>
          <a:ln w="22225">
            <a:solidFill>
              <a:srgbClr val="FFFF66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30745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817990"/>
              </p:ext>
            </p:extLst>
          </p:nvPr>
        </p:nvGraphicFramePr>
        <p:xfrm>
          <a:off x="5512916" y="1844824"/>
          <a:ext cx="1244600" cy="110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85800" imgH="571500" progId="Equation.3">
                  <p:embed/>
                </p:oleObj>
              </mc:Choice>
              <mc:Fallback>
                <p:oleObj name="Equation" r:id="rId2" imgW="685800" imgH="571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2916" y="1844824"/>
                        <a:ext cx="1244600" cy="1106487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 w="22225">
                        <a:solidFill>
                          <a:srgbClr val="FFFF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445" name="Line 37"/>
          <p:cNvSpPr>
            <a:spLocks noChangeShapeType="1"/>
          </p:cNvSpPr>
          <p:nvPr/>
        </p:nvSpPr>
        <p:spPr bwMode="auto">
          <a:xfrm>
            <a:off x="6737052" y="2276872"/>
            <a:ext cx="762000" cy="0"/>
          </a:xfrm>
          <a:prstGeom prst="line">
            <a:avLst/>
          </a:prstGeom>
          <a:noFill/>
          <a:ln w="22225">
            <a:solidFill>
              <a:srgbClr val="FFFF66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30747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0212333"/>
              </p:ext>
            </p:extLst>
          </p:nvPr>
        </p:nvGraphicFramePr>
        <p:xfrm>
          <a:off x="4577507" y="1268413"/>
          <a:ext cx="5969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96641" imgH="444307" progId="Equation.3">
                  <p:embed/>
                </p:oleObj>
              </mc:Choice>
              <mc:Fallback>
                <p:oleObj name="Equation" r:id="rId4" imgW="596641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7507" y="1268413"/>
                        <a:ext cx="596900" cy="444500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447" name="Text Box 39"/>
          <p:cNvSpPr txBox="1">
            <a:spLocks noChangeArrowheads="1"/>
          </p:cNvSpPr>
          <p:nvPr/>
        </p:nvSpPr>
        <p:spPr bwMode="auto">
          <a:xfrm>
            <a:off x="7574884" y="1412776"/>
            <a:ext cx="1055828" cy="1139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66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2000" b="0" dirty="0">
                <a:cs typeface="+mn-cs"/>
              </a:rPr>
              <a:t>Speech</a:t>
            </a:r>
          </a:p>
          <a:p>
            <a:pPr>
              <a:defRPr/>
            </a:pPr>
            <a:r>
              <a:rPr lang="en-US" sz="2000" b="0" dirty="0">
                <a:cs typeface="+mn-cs"/>
              </a:rPr>
              <a:t>signal</a:t>
            </a:r>
          </a:p>
          <a:p>
            <a:pPr>
              <a:defRPr/>
            </a:pPr>
            <a:r>
              <a:rPr lang="en-US" sz="2000" b="0" dirty="0">
                <a:cs typeface="+mn-cs"/>
              </a:rPr>
              <a:t>s[k]</a:t>
            </a:r>
          </a:p>
        </p:txBody>
      </p:sp>
      <p:sp>
        <p:nvSpPr>
          <p:cNvPr id="145448" name="Text Box 40"/>
          <p:cNvSpPr txBox="1">
            <a:spLocks noChangeArrowheads="1"/>
          </p:cNvSpPr>
          <p:nvPr/>
        </p:nvSpPr>
        <p:spPr bwMode="auto">
          <a:xfrm>
            <a:off x="304800" y="3505200"/>
            <a:ext cx="8610600" cy="2678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66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rgbClr val="CCFF33"/>
                </a:solidFill>
                <a:cs typeface="+mn-cs"/>
              </a:rPr>
              <a:t>     </a:t>
            </a:r>
            <a:r>
              <a:rPr lang="en-US" dirty="0">
                <a:cs typeface="+mn-cs"/>
              </a:rPr>
              <a:t>frequency domain:</a:t>
            </a:r>
          </a:p>
          <a:p>
            <a:pPr algn="l">
              <a:defRPr/>
            </a:pPr>
            <a:endParaRPr lang="en-US" dirty="0">
              <a:solidFill>
                <a:srgbClr val="CCFF33"/>
              </a:solidFill>
              <a:cs typeface="+mn-cs"/>
            </a:endParaRPr>
          </a:p>
          <a:p>
            <a:pPr algn="l">
              <a:defRPr/>
            </a:pPr>
            <a:endParaRPr lang="en-US" dirty="0">
              <a:solidFill>
                <a:srgbClr val="CCFF33"/>
              </a:solidFill>
              <a:cs typeface="+mn-cs"/>
            </a:endParaRPr>
          </a:p>
          <a:p>
            <a:pPr algn="l">
              <a:defRPr/>
            </a:pPr>
            <a:r>
              <a:rPr lang="en-US" dirty="0">
                <a:solidFill>
                  <a:srgbClr val="CCFF33"/>
                </a:solidFill>
                <a:cs typeface="+mn-cs"/>
              </a:rPr>
              <a:t>               </a:t>
            </a:r>
            <a:r>
              <a:rPr lang="en-US" dirty="0">
                <a:cs typeface="+mn-cs"/>
              </a:rPr>
              <a:t>time domain:</a:t>
            </a:r>
          </a:p>
          <a:p>
            <a:pPr algn="l">
              <a:defRPr/>
            </a:pPr>
            <a:endParaRPr lang="en-US" dirty="0">
              <a:solidFill>
                <a:srgbClr val="CCFF33"/>
              </a:solidFill>
              <a:cs typeface="+mn-cs"/>
            </a:endParaRPr>
          </a:p>
          <a:p>
            <a:pPr algn="l">
              <a:defRPr/>
            </a:pPr>
            <a:r>
              <a:rPr lang="en-US" b="0" dirty="0">
                <a:solidFill>
                  <a:srgbClr val="CCFF33"/>
                </a:solidFill>
                <a:cs typeface="+mn-cs"/>
              </a:rPr>
              <a:t>                                         </a:t>
            </a:r>
            <a:r>
              <a:rPr lang="en-US" b="0" dirty="0">
                <a:cs typeface="+mn-cs"/>
              </a:rPr>
              <a:t>= linear prediction (LP) parameters</a:t>
            </a:r>
            <a:r>
              <a:rPr lang="en-US" b="0" dirty="0">
                <a:solidFill>
                  <a:srgbClr val="CCFF33"/>
                </a:solidFill>
                <a:cs typeface="+mn-cs"/>
              </a:rPr>
              <a:t>    </a:t>
            </a:r>
          </a:p>
        </p:txBody>
      </p:sp>
      <p:sp>
        <p:nvSpPr>
          <p:cNvPr id="145449" name="Text Box 41"/>
          <p:cNvSpPr txBox="1">
            <a:spLocks noChangeArrowheads="1"/>
          </p:cNvSpPr>
          <p:nvPr/>
        </p:nvSpPr>
        <p:spPr bwMode="auto">
          <a:xfrm>
            <a:off x="5440908" y="1412776"/>
            <a:ext cx="141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66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1800" b="0" dirty="0">
                <a:cs typeface="+mn-cs"/>
              </a:rPr>
              <a:t>all-pole filter</a:t>
            </a:r>
          </a:p>
        </p:txBody>
      </p:sp>
      <p:sp>
        <p:nvSpPr>
          <p:cNvPr id="145450" name="Text Box 42"/>
          <p:cNvSpPr txBox="1">
            <a:spLocks noChangeArrowheads="1"/>
          </p:cNvSpPr>
          <p:nvPr/>
        </p:nvSpPr>
        <p:spPr bwMode="auto">
          <a:xfrm>
            <a:off x="3830564" y="1772816"/>
            <a:ext cx="642392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66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1800" b="0" i="1" dirty="0" err="1">
                <a:solidFill>
                  <a:srgbClr val="FFFF66"/>
                </a:solidFill>
                <a:cs typeface="+mn-cs"/>
              </a:rPr>
              <a:t>v</a:t>
            </a:r>
            <a:r>
              <a:rPr lang="en-US" sz="1800" b="0" i="1" baseline="-25000" dirty="0" err="1">
                <a:solidFill>
                  <a:srgbClr val="FFFF66"/>
                </a:solidFill>
                <a:cs typeface="+mn-cs"/>
              </a:rPr>
              <a:t>s</a:t>
            </a:r>
            <a:r>
              <a:rPr lang="en-US" sz="1800" b="0" dirty="0">
                <a:solidFill>
                  <a:srgbClr val="FFFF66"/>
                </a:solidFill>
                <a:cs typeface="+mn-cs"/>
              </a:rPr>
              <a:t>[</a:t>
            </a:r>
            <a:r>
              <a:rPr lang="en-US" sz="1800" b="0" i="1" dirty="0">
                <a:solidFill>
                  <a:srgbClr val="FFFF66"/>
                </a:solidFill>
                <a:cs typeface="+mn-cs"/>
              </a:rPr>
              <a:t>k</a:t>
            </a:r>
            <a:r>
              <a:rPr lang="en-US" sz="1800" b="0" dirty="0">
                <a:solidFill>
                  <a:srgbClr val="FFFF66"/>
                </a:solidFill>
                <a:cs typeface="+mn-cs"/>
              </a:rPr>
              <a:t>]</a:t>
            </a:r>
          </a:p>
        </p:txBody>
      </p:sp>
      <p:graphicFrame>
        <p:nvGraphicFramePr>
          <p:cNvPr id="30752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5257680"/>
              </p:ext>
            </p:extLst>
          </p:nvPr>
        </p:nvGraphicFramePr>
        <p:xfrm>
          <a:off x="4065588" y="3532188"/>
          <a:ext cx="2387600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35100" imgH="622300" progId="Equation.3">
                  <p:embed/>
                </p:oleObj>
              </mc:Choice>
              <mc:Fallback>
                <p:oleObj name="Equation" r:id="rId6" imgW="1435100" imgH="622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5588" y="3532188"/>
                        <a:ext cx="2387600" cy="1033462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3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4239992"/>
              </p:ext>
            </p:extLst>
          </p:nvPr>
        </p:nvGraphicFramePr>
        <p:xfrm>
          <a:off x="4067944" y="4725144"/>
          <a:ext cx="2946400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00200" imgH="406400" progId="Equation.3">
                  <p:embed/>
                </p:oleObj>
              </mc:Choice>
              <mc:Fallback>
                <p:oleObj name="Equation" r:id="rId8" imgW="16002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944" y="4725144"/>
                        <a:ext cx="2946400" cy="746125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4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4333169"/>
              </p:ext>
            </p:extLst>
          </p:nvPr>
        </p:nvGraphicFramePr>
        <p:xfrm>
          <a:off x="1619672" y="5517232"/>
          <a:ext cx="2078037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3000" imgH="342900" progId="Equation.3">
                  <p:embed/>
                </p:oleObj>
              </mc:Choice>
              <mc:Fallback>
                <p:oleObj name="Equation" r:id="rId10" imgW="11430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5517232"/>
                        <a:ext cx="2078037" cy="623888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 bwMode="auto">
          <a:xfrm>
            <a:off x="3563888" y="2132856"/>
            <a:ext cx="144016" cy="144016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FFFF66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3563888" y="2420888"/>
            <a:ext cx="144016" cy="144016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FFFF66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4067944" y="2204864"/>
            <a:ext cx="144016" cy="144016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FFFF66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932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-6" r="30025"/>
          <a:stretch/>
        </p:blipFill>
        <p:spPr>
          <a:xfrm flipH="1">
            <a:off x="6897571" y="4509120"/>
            <a:ext cx="1881884" cy="1684265"/>
          </a:xfrm>
          <a:prstGeom prst="rect">
            <a:avLst/>
          </a:prstGeom>
        </p:spPr>
      </p:pic>
      <p:pic>
        <p:nvPicPr>
          <p:cNvPr id="34" name="Picture 8" descr="skype_lady"/>
          <p:cNvPicPr>
            <a:picLocks noChangeAspect="1" noChangeArrowheads="1"/>
          </p:cNvPicPr>
          <p:nvPr/>
        </p:nvPicPr>
        <p:blipFill>
          <a:blip r:embed="rId3">
            <a:lum contrast="-28000"/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27313"/>
            <a:ext cx="1561927" cy="1561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sz="2800" dirty="0">
                <a:cs typeface="+mj-cs"/>
              </a:rPr>
              <a:t>Single-Channel Noise Reduction</a:t>
            </a:r>
            <a:endParaRPr lang="nl-NL" sz="2800" dirty="0">
              <a:cs typeface="+mj-cs"/>
            </a:endParaRP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163786"/>
            <a:ext cx="8588375" cy="5289550"/>
          </a:xfrm>
        </p:spPr>
        <p:txBody>
          <a:bodyPr/>
          <a:lstStyle/>
          <a:p>
            <a:pPr>
              <a:defRPr/>
            </a:pPr>
            <a:r>
              <a:rPr lang="nl-BE" sz="2400" dirty="0">
                <a:cs typeface="+mn-cs"/>
              </a:rPr>
              <a:t>Microphone signal</a:t>
            </a:r>
            <a:r>
              <a:rPr lang="nl-BE" sz="2400" b="0" i="1" dirty="0">
                <a:cs typeface="+mn-cs"/>
              </a:rPr>
              <a:t> </a:t>
            </a:r>
            <a:r>
              <a:rPr lang="nl-BE" sz="2400" b="0" dirty="0">
                <a:cs typeface="+mn-cs"/>
              </a:rPr>
              <a:t>is</a:t>
            </a:r>
          </a:p>
          <a:p>
            <a:pPr>
              <a:defRPr/>
            </a:pPr>
            <a:endParaRPr lang="nl-BE" sz="2400" b="0" dirty="0">
              <a:cs typeface="+mn-cs"/>
            </a:endParaRPr>
          </a:p>
          <a:p>
            <a:pPr>
              <a:defRPr/>
            </a:pPr>
            <a:endParaRPr lang="nl-BE" sz="2400" dirty="0">
              <a:cs typeface="+mn-cs"/>
            </a:endParaRPr>
          </a:p>
          <a:p>
            <a:pPr lvl="1">
              <a:buFontTx/>
              <a:buNone/>
              <a:defRPr/>
            </a:pPr>
            <a:endParaRPr lang="nl-BE" sz="2000" dirty="0"/>
          </a:p>
          <a:p>
            <a:pPr lvl="1">
              <a:buFontTx/>
              <a:buNone/>
              <a:defRPr/>
            </a:pPr>
            <a:endParaRPr lang="nl-BE" dirty="0"/>
          </a:p>
          <a:p>
            <a:pPr lvl="1">
              <a:buFontTx/>
              <a:buNone/>
              <a:defRPr/>
            </a:pPr>
            <a:endParaRPr lang="nl-BE" dirty="0"/>
          </a:p>
          <a:p>
            <a:pPr>
              <a:defRPr/>
            </a:pPr>
            <a:r>
              <a:rPr lang="nl-BE" sz="2400" dirty="0">
                <a:cs typeface="+mn-cs"/>
              </a:rPr>
              <a:t>Goal: </a:t>
            </a:r>
            <a:r>
              <a:rPr lang="nl-BE" sz="2000" b="0" dirty="0">
                <a:cs typeface="+mn-cs"/>
              </a:rPr>
              <a:t>Estimate s[k] based on y[k]</a:t>
            </a:r>
            <a:endParaRPr lang="nl-NL" sz="2000" b="0" dirty="0">
              <a:solidFill>
                <a:srgbClr val="FF0000"/>
              </a:solidFill>
              <a:cs typeface="+mn-cs"/>
            </a:endParaRPr>
          </a:p>
          <a:p>
            <a:pPr>
              <a:defRPr/>
            </a:pPr>
            <a:r>
              <a:rPr lang="nl-BE" sz="2400" dirty="0">
                <a:cs typeface="+mn-cs"/>
              </a:rPr>
              <a:t>Applications:</a:t>
            </a:r>
          </a:p>
          <a:p>
            <a:pPr lvl="1">
              <a:buFontTx/>
              <a:buNone/>
              <a:defRPr/>
            </a:pPr>
            <a:r>
              <a:rPr lang="nl-BE" sz="1800" dirty="0"/>
              <a:t> Speech enhancement in conferencing, handsfree telephony, hearing aids, </a:t>
            </a:r>
            <a:r>
              <a:rPr lang="nl-BE" sz="1800" dirty="0">
                <a:cs typeface="Arial" charset="0"/>
              </a:rPr>
              <a:t>…</a:t>
            </a:r>
          </a:p>
          <a:p>
            <a:pPr lvl="1">
              <a:spcBef>
                <a:spcPts val="0"/>
              </a:spcBef>
              <a:buFontTx/>
              <a:buNone/>
              <a:defRPr/>
            </a:pPr>
            <a:r>
              <a:rPr lang="nl-BE" sz="1800" dirty="0">
                <a:cs typeface="Arial" charset="0"/>
              </a:rPr>
              <a:t> Automatic speech recognition</a:t>
            </a:r>
            <a:r>
              <a:rPr lang="nl-BE" dirty="0"/>
              <a:t> </a:t>
            </a:r>
          </a:p>
          <a:p>
            <a:pPr lvl="1">
              <a:spcBef>
                <a:spcPts val="0"/>
              </a:spcBef>
              <a:buNone/>
              <a:defRPr/>
            </a:pPr>
            <a:r>
              <a:rPr lang="nl-BE" sz="2400" dirty="0">
                <a:cs typeface="Arial" charset="0"/>
              </a:rPr>
              <a:t> </a:t>
            </a:r>
            <a:r>
              <a:rPr lang="nl-BE" sz="1800" dirty="0">
                <a:cs typeface="Arial" charset="0"/>
              </a:rPr>
              <a:t>Digital audio restoration</a:t>
            </a:r>
          </a:p>
          <a:p>
            <a:pPr lvl="1">
              <a:buFontTx/>
              <a:buNone/>
              <a:defRPr/>
            </a:pPr>
            <a:endParaRPr lang="nl-BE" dirty="0"/>
          </a:p>
          <a:p>
            <a:pPr lvl="1">
              <a:spcBef>
                <a:spcPts val="0"/>
              </a:spcBef>
              <a:buFontTx/>
              <a:buNone/>
              <a:defRPr/>
            </a:pPr>
            <a:endParaRPr lang="nl-BE" dirty="0"/>
          </a:p>
        </p:txBody>
      </p:sp>
      <p:grpSp>
        <p:nvGrpSpPr>
          <p:cNvPr id="19460" name="Group 45"/>
          <p:cNvGrpSpPr>
            <a:grpSpLocks/>
          </p:cNvGrpSpPr>
          <p:nvPr/>
        </p:nvGrpSpPr>
        <p:grpSpPr bwMode="auto">
          <a:xfrm>
            <a:off x="755650" y="1123503"/>
            <a:ext cx="8088313" cy="2449513"/>
            <a:chOff x="476" y="709"/>
            <a:chExt cx="5095" cy="1543"/>
          </a:xfrm>
        </p:grpSpPr>
        <p:grpSp>
          <p:nvGrpSpPr>
            <p:cNvPr id="19461" name="Group 44"/>
            <p:cNvGrpSpPr>
              <a:grpSpLocks/>
            </p:cNvGrpSpPr>
            <p:nvPr/>
          </p:nvGrpSpPr>
          <p:grpSpPr bwMode="auto">
            <a:xfrm>
              <a:off x="2832" y="709"/>
              <a:ext cx="2739" cy="1542"/>
              <a:chOff x="2832" y="709"/>
              <a:chExt cx="2739" cy="1542"/>
            </a:xfrm>
          </p:grpSpPr>
          <p:sp>
            <p:nvSpPr>
              <p:cNvPr id="128039" name="Rectangle 39"/>
              <p:cNvSpPr>
                <a:spLocks noChangeArrowheads="1"/>
              </p:cNvSpPr>
              <p:nvPr/>
            </p:nvSpPr>
            <p:spPr bwMode="auto">
              <a:xfrm>
                <a:off x="2835" y="754"/>
                <a:ext cx="2687" cy="1497"/>
              </a:xfrm>
              <a:prstGeom prst="rect">
                <a:avLst/>
              </a:prstGeom>
              <a:solidFill>
                <a:srgbClr val="FFFF66"/>
              </a:solidFill>
              <a:ln w="28575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8009" name="Text Box 9"/>
              <p:cNvSpPr txBox="1">
                <a:spLocks noChangeArrowheads="1"/>
              </p:cNvSpPr>
              <p:nvPr/>
            </p:nvSpPr>
            <p:spPr bwMode="auto">
              <a:xfrm>
                <a:off x="4534" y="921"/>
                <a:ext cx="1037" cy="3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lnSpc>
                    <a:spcPct val="70000"/>
                  </a:lnSpc>
                  <a:defRPr/>
                </a:pPr>
                <a:r>
                  <a:rPr lang="en-US" sz="2000" b="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desired signal </a:t>
                </a:r>
              </a:p>
              <a:p>
                <a:pPr eaLnBrk="1" hangingPunct="1">
                  <a:lnSpc>
                    <a:spcPct val="70000"/>
                  </a:lnSpc>
                  <a:defRPr/>
                </a:pPr>
                <a:r>
                  <a:rPr lang="en-US" sz="2000" b="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estimate </a:t>
                </a:r>
                <a:endParaRPr lang="en-GB" sz="2000" b="0">
                  <a:solidFill>
                    <a:srgbClr val="000000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128011" name="Oval 11"/>
              <p:cNvSpPr>
                <a:spLocks noChangeArrowheads="1"/>
              </p:cNvSpPr>
              <p:nvPr/>
            </p:nvSpPr>
            <p:spPr bwMode="auto">
              <a:xfrm>
                <a:off x="3007" y="1129"/>
                <a:ext cx="128" cy="14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8012" name="Line 12"/>
              <p:cNvSpPr>
                <a:spLocks noChangeShapeType="1"/>
              </p:cNvSpPr>
              <p:nvPr/>
            </p:nvSpPr>
            <p:spPr bwMode="auto">
              <a:xfrm>
                <a:off x="3135" y="1215"/>
                <a:ext cx="538" cy="142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8013" name="Line 13"/>
              <p:cNvSpPr>
                <a:spLocks noChangeShapeType="1"/>
              </p:cNvSpPr>
              <p:nvPr/>
            </p:nvSpPr>
            <p:spPr bwMode="auto">
              <a:xfrm flipV="1">
                <a:off x="3356" y="1669"/>
                <a:ext cx="307" cy="343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8014" name="Line 14"/>
              <p:cNvSpPr>
                <a:spLocks noChangeShapeType="1"/>
              </p:cNvSpPr>
              <p:nvPr/>
            </p:nvSpPr>
            <p:spPr bwMode="auto">
              <a:xfrm flipV="1">
                <a:off x="3135" y="1586"/>
                <a:ext cx="487" cy="285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8015" name="Oval 15"/>
              <p:cNvSpPr>
                <a:spLocks noChangeArrowheads="1"/>
              </p:cNvSpPr>
              <p:nvPr/>
            </p:nvSpPr>
            <p:spPr bwMode="auto">
              <a:xfrm>
                <a:off x="3231" y="2001"/>
                <a:ext cx="128" cy="14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8016" name="Oval 16"/>
              <p:cNvSpPr>
                <a:spLocks noChangeArrowheads="1"/>
              </p:cNvSpPr>
              <p:nvPr/>
            </p:nvSpPr>
            <p:spPr bwMode="auto">
              <a:xfrm>
                <a:off x="3007" y="1843"/>
                <a:ext cx="128" cy="14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8017" name="Text Box 17"/>
              <p:cNvSpPr txBox="1">
                <a:spLocks noChangeArrowheads="1"/>
              </p:cNvSpPr>
              <p:nvPr/>
            </p:nvSpPr>
            <p:spPr bwMode="auto">
              <a:xfrm>
                <a:off x="2832" y="709"/>
                <a:ext cx="1182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b="0" dirty="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desired signal s[k]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 </a:t>
                </a:r>
                <a:endParaRPr lang="en-GB" b="0" dirty="0">
                  <a:solidFill>
                    <a:srgbClr val="000000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128018" name="Text Box 18"/>
              <p:cNvSpPr txBox="1">
                <a:spLocks noChangeArrowheads="1"/>
              </p:cNvSpPr>
              <p:nvPr/>
            </p:nvSpPr>
            <p:spPr bwMode="auto">
              <a:xfrm>
                <a:off x="3433" y="1876"/>
                <a:ext cx="1001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b="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noise signal(s)</a:t>
                </a:r>
                <a:r>
                  <a:rPr lang="en-US" b="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 </a:t>
                </a:r>
                <a:endParaRPr lang="en-GB" b="0">
                  <a:solidFill>
                    <a:srgbClr val="000000"/>
                  </a:solidFill>
                  <a:latin typeface="Times New Roman" charset="0"/>
                  <a:cs typeface="+mn-cs"/>
                </a:endParaRPr>
              </a:p>
            </p:txBody>
          </p:sp>
          <p:grpSp>
            <p:nvGrpSpPr>
              <p:cNvPr id="19479" name="Group 19"/>
              <p:cNvGrpSpPr>
                <a:grpSpLocks/>
              </p:cNvGrpSpPr>
              <p:nvPr/>
            </p:nvGrpSpPr>
            <p:grpSpPr bwMode="auto">
              <a:xfrm>
                <a:off x="3756" y="1420"/>
                <a:ext cx="186" cy="176"/>
                <a:chOff x="1584" y="1824"/>
                <a:chExt cx="192" cy="192"/>
              </a:xfrm>
            </p:grpSpPr>
            <p:sp>
              <p:nvSpPr>
                <p:cNvPr id="128020" name="Oval 20"/>
                <p:cNvSpPr>
                  <a:spLocks noChangeArrowheads="1"/>
                </p:cNvSpPr>
                <p:nvPr/>
              </p:nvSpPr>
              <p:spPr bwMode="auto">
                <a:xfrm>
                  <a:off x="1584" y="1824"/>
                  <a:ext cx="192" cy="19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28021" name="Line 21"/>
                <p:cNvSpPr>
                  <a:spLocks noChangeShapeType="1"/>
                </p:cNvSpPr>
                <p:nvPr/>
              </p:nvSpPr>
              <p:spPr bwMode="auto">
                <a:xfrm>
                  <a:off x="1584" y="1824"/>
                  <a:ext cx="0" cy="192"/>
                </a:xfrm>
                <a:prstGeom prst="line">
                  <a:avLst/>
                </a:prstGeom>
                <a:noFill/>
                <a:ln w="762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128022" name="Line 22"/>
              <p:cNvSpPr>
                <a:spLocks noChangeShapeType="1"/>
              </p:cNvSpPr>
              <p:nvPr/>
            </p:nvSpPr>
            <p:spPr bwMode="auto">
              <a:xfrm>
                <a:off x="3932" y="1503"/>
                <a:ext cx="23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8023" name="Rectangle 23"/>
              <p:cNvSpPr>
                <a:spLocks noChangeArrowheads="1"/>
              </p:cNvSpPr>
              <p:nvPr/>
            </p:nvSpPr>
            <p:spPr bwMode="auto">
              <a:xfrm>
                <a:off x="4152" y="1211"/>
                <a:ext cx="396" cy="541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8024" name="Text Box 24"/>
              <p:cNvSpPr txBox="1">
                <a:spLocks noChangeArrowheads="1"/>
              </p:cNvSpPr>
              <p:nvPr/>
            </p:nvSpPr>
            <p:spPr bwMode="auto">
              <a:xfrm>
                <a:off x="4195" y="1162"/>
                <a:ext cx="329" cy="6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FFFF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6000" b="0">
                    <a:latin typeface="Times New Roman" charset="0"/>
                    <a:cs typeface="+mn-cs"/>
                  </a:rPr>
                  <a:t>?</a:t>
                </a:r>
                <a:endParaRPr lang="en-GB" sz="6000" b="0">
                  <a:latin typeface="Times New Roman" charset="0"/>
                  <a:cs typeface="+mn-cs"/>
                </a:endParaRPr>
              </a:p>
            </p:txBody>
          </p:sp>
          <p:graphicFrame>
            <p:nvGraphicFramePr>
              <p:cNvPr id="19483" name="Object 25"/>
              <p:cNvGraphicFramePr>
                <a:graphicFrameLocks noChangeAspect="1"/>
              </p:cNvGraphicFramePr>
              <p:nvPr/>
            </p:nvGraphicFramePr>
            <p:xfrm>
              <a:off x="4830" y="1344"/>
              <a:ext cx="455" cy="2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" imgW="304536" imgH="203024" progId="Equation.3">
                      <p:embed/>
                    </p:oleObj>
                  </mc:Choice>
                  <mc:Fallback>
                    <p:oleObj name="Equation" r:id="rId4" imgW="304536" imgH="203024" progId="Equation.3">
                      <p:embed/>
                      <p:pic>
                        <p:nvPicPr>
                          <p:cNvPr id="0" name="Object 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30" y="1344"/>
                            <a:ext cx="455" cy="287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8026" name="Text Box 26"/>
              <p:cNvSpPr txBox="1">
                <a:spLocks noChangeArrowheads="1"/>
              </p:cNvSpPr>
              <p:nvPr/>
            </p:nvSpPr>
            <p:spPr bwMode="auto">
              <a:xfrm>
                <a:off x="3727" y="1098"/>
                <a:ext cx="41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>
                  <a:defRPr/>
                </a:pPr>
                <a:r>
                  <a:rPr lang="en-US" b="0">
                    <a:solidFill>
                      <a:srgbClr val="000000"/>
                    </a:solidFill>
                    <a:cs typeface="+mn-cs"/>
                  </a:rPr>
                  <a:t>y[k]</a:t>
                </a:r>
              </a:p>
            </p:txBody>
          </p:sp>
          <p:sp>
            <p:nvSpPr>
              <p:cNvPr id="128027" name="Line 27"/>
              <p:cNvSpPr>
                <a:spLocks noChangeShapeType="1"/>
              </p:cNvSpPr>
              <p:nvPr/>
            </p:nvSpPr>
            <p:spPr bwMode="auto">
              <a:xfrm>
                <a:off x="4548" y="1503"/>
                <a:ext cx="23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aphicFrame>
          <p:nvGraphicFramePr>
            <p:cNvPr id="19462" name="Object 31"/>
            <p:cNvGraphicFramePr>
              <a:graphicFrameLocks noChangeAspect="1"/>
            </p:cNvGraphicFramePr>
            <p:nvPr/>
          </p:nvGraphicFramePr>
          <p:xfrm>
            <a:off x="567" y="1248"/>
            <a:ext cx="1663" cy="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079032" imgH="203112" progId="Equation.3">
                    <p:embed/>
                  </p:oleObj>
                </mc:Choice>
                <mc:Fallback>
                  <p:oleObj name="Equation" r:id="rId6" imgW="1079032" imgH="203112" progId="Equation.3">
                    <p:embed/>
                    <p:pic>
                      <p:nvPicPr>
                        <p:cNvPr id="0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7" y="1248"/>
                          <a:ext cx="1663" cy="313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33" name="Line 33"/>
            <p:cNvSpPr>
              <a:spLocks noChangeShapeType="1"/>
            </p:cNvSpPr>
            <p:nvPr/>
          </p:nvSpPr>
          <p:spPr bwMode="auto">
            <a:xfrm>
              <a:off x="1403" y="1693"/>
              <a:ext cx="0" cy="192"/>
            </a:xfrm>
            <a:prstGeom prst="line">
              <a:avLst/>
            </a:prstGeom>
            <a:noFill/>
            <a:ln w="38100">
              <a:solidFill>
                <a:srgbClr val="FFFF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8034" name="Text Box 34"/>
            <p:cNvSpPr txBox="1">
              <a:spLocks noChangeArrowheads="1"/>
            </p:cNvSpPr>
            <p:nvPr/>
          </p:nvSpPr>
          <p:spPr bwMode="auto">
            <a:xfrm>
              <a:off x="476" y="1888"/>
              <a:ext cx="1192" cy="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70000"/>
                </a:lnSpc>
                <a:defRPr/>
              </a:pPr>
              <a:r>
                <a:rPr lang="en-US" sz="2000" b="0">
                  <a:solidFill>
                    <a:srgbClr val="CCFF33"/>
                  </a:solidFill>
                  <a:cs typeface="+mn-cs"/>
                </a:rPr>
                <a:t>desired signal  </a:t>
              </a:r>
            </a:p>
            <a:p>
              <a:pPr eaLnBrk="1" hangingPunct="1">
                <a:lnSpc>
                  <a:spcPct val="70000"/>
                </a:lnSpc>
                <a:defRPr/>
              </a:pPr>
              <a:r>
                <a:rPr lang="en-US" sz="2000" b="0">
                  <a:solidFill>
                    <a:srgbClr val="CCFF33"/>
                  </a:solidFill>
                  <a:cs typeface="+mn-cs"/>
                </a:rPr>
                <a:t>contribution</a:t>
              </a:r>
              <a:endParaRPr lang="en-GB" sz="2000" b="0">
                <a:solidFill>
                  <a:srgbClr val="CCFF33"/>
                </a:solidFill>
                <a:cs typeface="+mn-cs"/>
              </a:endParaRPr>
            </a:p>
          </p:txBody>
        </p:sp>
        <p:sp>
          <p:nvSpPr>
            <p:cNvPr id="128035" name="Oval 35"/>
            <p:cNvSpPr>
              <a:spLocks noChangeArrowheads="1"/>
            </p:cNvSpPr>
            <p:nvPr/>
          </p:nvSpPr>
          <p:spPr bwMode="auto">
            <a:xfrm>
              <a:off x="1163" y="1117"/>
              <a:ext cx="480" cy="576"/>
            </a:xfrm>
            <a:prstGeom prst="ellipse">
              <a:avLst/>
            </a:prstGeom>
            <a:solidFill>
              <a:srgbClr val="FF5050">
                <a:alpha val="50000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8036" name="Line 36"/>
            <p:cNvSpPr>
              <a:spLocks noChangeShapeType="1"/>
            </p:cNvSpPr>
            <p:nvPr/>
          </p:nvSpPr>
          <p:spPr bwMode="auto">
            <a:xfrm>
              <a:off x="2051" y="1703"/>
              <a:ext cx="0" cy="192"/>
            </a:xfrm>
            <a:prstGeom prst="line">
              <a:avLst/>
            </a:prstGeom>
            <a:noFill/>
            <a:ln w="38100">
              <a:solidFill>
                <a:srgbClr val="FFFF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8037" name="Text Box 37"/>
            <p:cNvSpPr txBox="1">
              <a:spLocks noChangeArrowheads="1"/>
            </p:cNvSpPr>
            <p:nvPr/>
          </p:nvSpPr>
          <p:spPr bwMode="auto">
            <a:xfrm>
              <a:off x="1610" y="1888"/>
              <a:ext cx="943" cy="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70000"/>
                </a:lnSpc>
                <a:defRPr/>
              </a:pPr>
              <a:r>
                <a:rPr lang="en-US" sz="2000" b="0">
                  <a:solidFill>
                    <a:srgbClr val="CCFF33"/>
                  </a:solidFill>
                  <a:cs typeface="+mn-cs"/>
                </a:rPr>
                <a:t>noise</a:t>
              </a:r>
            </a:p>
            <a:p>
              <a:pPr eaLnBrk="1" hangingPunct="1">
                <a:lnSpc>
                  <a:spcPct val="70000"/>
                </a:lnSpc>
                <a:defRPr/>
              </a:pPr>
              <a:r>
                <a:rPr lang="en-US" sz="2000" b="0">
                  <a:solidFill>
                    <a:srgbClr val="CCFF33"/>
                  </a:solidFill>
                  <a:cs typeface="+mn-cs"/>
                </a:rPr>
                <a:t>contribution</a:t>
              </a:r>
              <a:endParaRPr lang="en-GB" sz="2000" b="0">
                <a:solidFill>
                  <a:srgbClr val="CCFF33"/>
                </a:solidFill>
                <a:cs typeface="+mn-cs"/>
              </a:endParaRPr>
            </a:p>
          </p:txBody>
        </p:sp>
        <p:sp>
          <p:nvSpPr>
            <p:cNvPr id="128038" name="Oval 38"/>
            <p:cNvSpPr>
              <a:spLocks noChangeArrowheads="1"/>
            </p:cNvSpPr>
            <p:nvPr/>
          </p:nvSpPr>
          <p:spPr bwMode="auto">
            <a:xfrm>
              <a:off x="1798" y="1138"/>
              <a:ext cx="480" cy="576"/>
            </a:xfrm>
            <a:prstGeom prst="ellipse">
              <a:avLst/>
            </a:prstGeom>
            <a:solidFill>
              <a:srgbClr val="FF5050">
                <a:alpha val="50000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srgbClr val="CCFF33"/>
                </a:solidFill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3663"/>
            <a:ext cx="9144000" cy="781050"/>
          </a:xfrm>
        </p:spPr>
        <p:txBody>
          <a:bodyPr/>
          <a:lstStyle/>
          <a:p>
            <a:pPr lvl="1">
              <a:spcBef>
                <a:spcPts val="600"/>
              </a:spcBef>
              <a:defRPr/>
            </a:pPr>
            <a:r>
              <a:rPr lang="nl-BE" sz="3200" dirty="0">
                <a:solidFill>
                  <a:srgbClr val="FFFFFF"/>
                </a:solidFill>
              </a:rPr>
              <a:t>Signal model based spectral subtraction</a:t>
            </a:r>
            <a:r>
              <a:rPr lang="nl-BE" sz="3200" dirty="0">
                <a:solidFill>
                  <a:schemeClr val="tx1"/>
                </a:solidFill>
              </a:rPr>
              <a:t> </a:t>
            </a:r>
            <a:endParaRPr lang="nl-BE" sz="3200" dirty="0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981075"/>
            <a:ext cx="8712646" cy="5289550"/>
          </a:xfrm>
        </p:spPr>
        <p:txBody>
          <a:bodyPr/>
          <a:lstStyle/>
          <a:p>
            <a:pPr marL="533400" indent="-533400">
              <a:buFontTx/>
              <a:buNone/>
              <a:defRPr/>
            </a:pPr>
            <a:r>
              <a:rPr lang="en-US" sz="2400" b="0" dirty="0">
                <a:cs typeface="+mn-cs"/>
              </a:rPr>
              <a:t>For each frame </a:t>
            </a:r>
            <a:r>
              <a:rPr lang="en-US" baseline="-25000" dirty="0">
                <a:cs typeface="+mn-cs"/>
              </a:rPr>
              <a:t> </a:t>
            </a:r>
            <a:r>
              <a:rPr lang="en-US" dirty="0">
                <a:cs typeface="+mn-cs"/>
              </a:rPr>
              <a:t>       </a:t>
            </a:r>
            <a:endParaRPr lang="en-US" sz="1800" dirty="0">
              <a:cs typeface="+mn-cs"/>
            </a:endParaRPr>
          </a:p>
          <a:p>
            <a:pPr marL="1752600" lvl="3" indent="-381000">
              <a:buFontTx/>
              <a:buAutoNum type="arabicPeriod"/>
              <a:defRPr/>
            </a:pPr>
            <a:r>
              <a:rPr lang="en-US" dirty="0"/>
              <a:t>Estimate        and                                   (=time domain LP)</a:t>
            </a:r>
          </a:p>
          <a:p>
            <a:pPr marL="1752600" lvl="3" indent="-381000">
              <a:buFontTx/>
              <a:buAutoNum type="arabicPeriod"/>
              <a:defRPr/>
            </a:pPr>
            <a:r>
              <a:rPr lang="en-US" dirty="0"/>
              <a:t>Construct Wiener Filter (p.11)</a:t>
            </a:r>
            <a:r>
              <a:rPr lang="en-US" sz="2400" dirty="0"/>
              <a:t> </a:t>
            </a:r>
          </a:p>
          <a:p>
            <a:pPr marL="1295400" lvl="2" indent="-381000">
              <a:buFontTx/>
              <a:buAutoNum type="arabicPeriod"/>
              <a:defRPr/>
            </a:pPr>
            <a:endParaRPr lang="en-US" sz="2400" dirty="0"/>
          </a:p>
          <a:p>
            <a:pPr marL="1295400" lvl="2" indent="-381000">
              <a:buFontTx/>
              <a:buAutoNum type="arabicPeriod"/>
              <a:defRPr/>
            </a:pPr>
            <a:endParaRPr lang="en-US" sz="2400" dirty="0"/>
          </a:p>
          <a:p>
            <a:pPr marL="1752600" lvl="3" indent="-381000">
              <a:buFontTx/>
              <a:buNone/>
              <a:defRPr/>
            </a:pPr>
            <a:endParaRPr lang="en-US" sz="2400" b="1" dirty="0"/>
          </a:p>
          <a:p>
            <a:pPr marL="2209800" lvl="4" indent="-381000">
              <a:spcBef>
                <a:spcPts val="0"/>
              </a:spcBef>
              <a:spcAft>
                <a:spcPts val="1200"/>
              </a:spcAft>
              <a:buFontTx/>
              <a:buNone/>
              <a:defRPr/>
            </a:pPr>
            <a:r>
              <a:rPr lang="en-US" dirty="0"/>
              <a:t>with:</a:t>
            </a:r>
          </a:p>
          <a:p>
            <a:pPr marL="2209800" lvl="4" indent="-381000">
              <a:defRPr/>
            </a:pPr>
            <a:r>
              <a:rPr lang="en-US" sz="2400" dirty="0"/>
              <a:t>           </a:t>
            </a:r>
            <a:r>
              <a:rPr lang="en-US" dirty="0"/>
              <a:t>estimated from noise-only frames</a:t>
            </a:r>
            <a:endParaRPr lang="en-US" sz="2400" dirty="0"/>
          </a:p>
          <a:p>
            <a:pPr marL="2209800" lvl="4" indent="-381000">
              <a:defRPr/>
            </a:pPr>
            <a:r>
              <a:rPr lang="en-US" sz="2400" dirty="0"/>
              <a:t>   </a:t>
            </a:r>
          </a:p>
          <a:p>
            <a:pPr marL="2209800" lvl="4" indent="-381000">
              <a:defRPr/>
            </a:pPr>
            <a:endParaRPr lang="en-US" sz="2400" dirty="0"/>
          </a:p>
          <a:p>
            <a:pPr marL="2209800" lvl="4" indent="-381000">
              <a:defRPr/>
            </a:pPr>
            <a:endParaRPr lang="en-US" sz="2400" dirty="0"/>
          </a:p>
          <a:p>
            <a:pPr marL="1752600" lvl="3" indent="-381000">
              <a:buFontTx/>
              <a:buNone/>
              <a:defRPr/>
            </a:pPr>
            <a:r>
              <a:rPr lang="en-US" dirty="0"/>
              <a:t>3. Apply </a:t>
            </a:r>
            <a:r>
              <a:rPr lang="en-US" dirty="0" err="1"/>
              <a:t>G</a:t>
            </a:r>
            <a:r>
              <a:rPr lang="en-US" baseline="-25000" dirty="0" err="1"/>
              <a:t>i</a:t>
            </a:r>
            <a:r>
              <a:rPr lang="en-US" dirty="0"/>
              <a:t>(</a:t>
            </a:r>
            <a:r>
              <a:rPr lang="en-US" dirty="0" err="1"/>
              <a:t>ω</a:t>
            </a:r>
            <a:r>
              <a:rPr lang="en-US" dirty="0"/>
              <a:t>)’s and obtain speech estimate  (=time domain)</a:t>
            </a:r>
          </a:p>
        </p:txBody>
      </p:sp>
      <p:graphicFrame>
        <p:nvGraphicFramePr>
          <p:cNvPr id="3174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4551214"/>
              </p:ext>
            </p:extLst>
          </p:nvPr>
        </p:nvGraphicFramePr>
        <p:xfrm>
          <a:off x="3275856" y="1556792"/>
          <a:ext cx="360363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1195" imgH="241195" progId="Equation.3">
                  <p:embed/>
                </p:oleObj>
              </mc:Choice>
              <mc:Fallback>
                <p:oleObj name="Equation" r:id="rId2" imgW="241195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1556792"/>
                        <a:ext cx="360363" cy="360363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6657418"/>
              </p:ext>
            </p:extLst>
          </p:nvPr>
        </p:nvGraphicFramePr>
        <p:xfrm>
          <a:off x="4271963" y="1484313"/>
          <a:ext cx="2182812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70000" imgH="317500" progId="Equation.3">
                  <p:embed/>
                </p:oleObj>
              </mc:Choice>
              <mc:Fallback>
                <p:oleObj name="Equation" r:id="rId4" imgW="12700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1963" y="1484313"/>
                        <a:ext cx="2182812" cy="481012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025450"/>
              </p:ext>
            </p:extLst>
          </p:nvPr>
        </p:nvGraphicFramePr>
        <p:xfrm>
          <a:off x="2397125" y="2492375"/>
          <a:ext cx="3305175" cy="94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98600" imgH="431800" progId="Equation.3">
                  <p:embed/>
                </p:oleObj>
              </mc:Choice>
              <mc:Fallback>
                <p:oleObj name="Equation" r:id="rId6" imgW="14986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7125" y="2492375"/>
                        <a:ext cx="3305175" cy="947738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1243461"/>
              </p:ext>
            </p:extLst>
          </p:nvPr>
        </p:nvGraphicFramePr>
        <p:xfrm>
          <a:off x="2555776" y="3998518"/>
          <a:ext cx="936104" cy="510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19100" imgH="228600" progId="Equation.3">
                  <p:embed/>
                </p:oleObj>
              </mc:Choice>
              <mc:Fallback>
                <p:oleObj name="Equation" r:id="rId8" imgW="419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3998518"/>
                        <a:ext cx="936104" cy="510602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3865393"/>
              </p:ext>
            </p:extLst>
          </p:nvPr>
        </p:nvGraphicFramePr>
        <p:xfrm>
          <a:off x="2555776" y="4581128"/>
          <a:ext cx="2446338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384300" imgH="660400" progId="Equation.3">
                  <p:embed/>
                </p:oleObj>
              </mc:Choice>
              <mc:Fallback>
                <p:oleObj name="Equation" r:id="rId10" imgW="1384300" imgH="66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4581128"/>
                        <a:ext cx="2446338" cy="1168400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6446" name="Text Box 14"/>
          <p:cNvSpPr txBox="1">
            <a:spLocks noChangeArrowheads="1"/>
          </p:cNvSpPr>
          <p:nvPr/>
        </p:nvSpPr>
        <p:spPr bwMode="auto">
          <a:xfrm>
            <a:off x="179512" y="2276872"/>
            <a:ext cx="1524000" cy="2247411"/>
          </a:xfrm>
          <a:prstGeom prst="rect">
            <a:avLst/>
          </a:prstGeom>
          <a:solidFill>
            <a:schemeClr val="accent1">
              <a:alpha val="50000"/>
            </a:schemeClr>
          </a:solidFill>
          <a:ln w="381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ts val="0"/>
              </a:spcBef>
              <a:defRPr/>
            </a:pPr>
            <a:endParaRPr lang="en-US" sz="2000" dirty="0">
              <a:cs typeface="+mn-cs"/>
            </a:endParaRP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cs typeface="+mn-cs"/>
              </a:rPr>
              <a:t>Repeat until</a:t>
            </a: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cs typeface="+mn-cs"/>
              </a:rPr>
              <a:t>some error</a:t>
            </a: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cs typeface="+mn-cs"/>
              </a:rPr>
              <a:t>criterion is</a:t>
            </a: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cs typeface="+mn-cs"/>
              </a:rPr>
              <a:t>satisfied</a:t>
            </a:r>
          </a:p>
          <a:p>
            <a:pPr>
              <a:spcBef>
                <a:spcPts val="0"/>
              </a:spcBef>
              <a:defRPr/>
            </a:pPr>
            <a:endParaRPr lang="en-US" sz="2000" dirty="0">
              <a:cs typeface="+mn-cs"/>
            </a:endParaRPr>
          </a:p>
        </p:txBody>
      </p:sp>
      <p:sp>
        <p:nvSpPr>
          <p:cNvPr id="2" name="Bent Arrow 1"/>
          <p:cNvSpPr/>
          <p:nvPr/>
        </p:nvSpPr>
        <p:spPr bwMode="auto">
          <a:xfrm>
            <a:off x="827584" y="1556792"/>
            <a:ext cx="792088" cy="864096"/>
          </a:xfrm>
          <a:prstGeom prst="bentArrow">
            <a:avLst/>
          </a:prstGeom>
          <a:solidFill>
            <a:srgbClr val="800000">
              <a:alpha val="50000"/>
            </a:srgb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>
            <a:off x="287524" y="4833156"/>
            <a:ext cx="1728192" cy="792088"/>
          </a:xfrm>
          <a:prstGeom prst="bentArrow">
            <a:avLst>
              <a:gd name="adj1" fmla="val 25000"/>
              <a:gd name="adj2" fmla="val 24272"/>
              <a:gd name="adj3" fmla="val 25000"/>
              <a:gd name="adj4" fmla="val 43750"/>
            </a:avLst>
          </a:prstGeom>
          <a:solidFill>
            <a:srgbClr val="800000">
              <a:alpha val="50000"/>
            </a:srgb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542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Overview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052513"/>
            <a:ext cx="8496175" cy="5184775"/>
          </a:xfrm>
        </p:spPr>
        <p:txBody>
          <a:bodyPr/>
          <a:lstStyle/>
          <a:p>
            <a:pPr>
              <a:spcBef>
                <a:spcPts val="1776"/>
              </a:spcBef>
              <a:defRPr/>
            </a:pPr>
            <a:endParaRPr lang="nl-BE" sz="2400" dirty="0"/>
          </a:p>
          <a:p>
            <a:pPr>
              <a:spcBef>
                <a:spcPts val="1776"/>
              </a:spcBef>
              <a:defRPr/>
            </a:pPr>
            <a:r>
              <a:rPr lang="nl-BE" dirty="0">
                <a:solidFill>
                  <a:srgbClr val="081D58"/>
                </a:solidFill>
              </a:rPr>
              <a:t>Frequency Domain Methods /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nl-BE" dirty="0">
                <a:solidFill>
                  <a:srgbClr val="081D58"/>
                </a:solidFill>
              </a:rPr>
              <a:t>    Spectral Subtraction Methods</a:t>
            </a:r>
          </a:p>
          <a:p>
            <a:pPr lvl="1">
              <a:spcBef>
                <a:spcPts val="1176"/>
              </a:spcBef>
              <a:defRPr/>
            </a:pPr>
            <a:r>
              <a:rPr lang="nl-BE" dirty="0">
                <a:solidFill>
                  <a:srgbClr val="081D58"/>
                </a:solidFill>
              </a:rPr>
              <a:t>Spectral subtraction basics </a:t>
            </a:r>
          </a:p>
          <a:p>
            <a:pPr lvl="1">
              <a:spcBef>
                <a:spcPts val="600"/>
              </a:spcBef>
              <a:defRPr/>
            </a:pPr>
            <a:r>
              <a:rPr lang="nl-BE" dirty="0">
                <a:solidFill>
                  <a:srgbClr val="081D58"/>
                </a:solidFill>
              </a:rPr>
              <a:t>Gain functions</a:t>
            </a:r>
          </a:p>
          <a:p>
            <a:pPr lvl="1">
              <a:spcBef>
                <a:spcPts val="600"/>
              </a:spcBef>
              <a:defRPr/>
            </a:pPr>
            <a:r>
              <a:rPr lang="nl-BE" dirty="0">
                <a:solidFill>
                  <a:schemeClr val="tx1"/>
                </a:solidFill>
              </a:rPr>
              <a:t>Realization </a:t>
            </a:r>
          </a:p>
          <a:p>
            <a:pPr lvl="1">
              <a:spcBef>
                <a:spcPts val="600"/>
              </a:spcBef>
              <a:defRPr/>
            </a:pPr>
            <a:r>
              <a:rPr lang="nl-BE" dirty="0">
                <a:solidFill>
                  <a:schemeClr val="tx1"/>
                </a:solidFill>
              </a:rPr>
              <a:t>Musical noise</a:t>
            </a:r>
          </a:p>
          <a:p>
            <a:pPr lvl="1">
              <a:spcBef>
                <a:spcPts val="600"/>
              </a:spcBef>
              <a:defRPr/>
            </a:pPr>
            <a:r>
              <a:rPr lang="nl-BE" dirty="0">
                <a:solidFill>
                  <a:schemeClr val="tx1"/>
                </a:solidFill>
              </a:rPr>
              <a:t>Signal model based spectral subtraction </a:t>
            </a:r>
            <a:endParaRPr lang="nl-BE" dirty="0"/>
          </a:p>
          <a:p>
            <a:pPr marL="514350" indent="-457200">
              <a:spcBef>
                <a:spcPts val="1872"/>
              </a:spcBef>
              <a:defRPr/>
            </a:pPr>
            <a:r>
              <a:rPr lang="en-US" dirty="0">
                <a:cs typeface="+mn-cs"/>
              </a:rPr>
              <a:t>Time Domain Methods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>
                <a:cs typeface="+mn-cs"/>
              </a:rPr>
              <a:t>K</a:t>
            </a:r>
            <a:r>
              <a:rPr lang="nl-BE" dirty="0">
                <a:cs typeface="+mn-cs"/>
              </a:rPr>
              <a:t>alman Filter Based Noise Reduction</a:t>
            </a:r>
          </a:p>
          <a:p>
            <a:pPr lvl="1">
              <a:spcBef>
                <a:spcPts val="600"/>
              </a:spcBef>
              <a:defRPr/>
            </a:pPr>
            <a:r>
              <a:rPr lang="nl-BE" dirty="0">
                <a:solidFill>
                  <a:srgbClr val="081D58"/>
                </a:solidFill>
                <a:cs typeface="+mn-cs"/>
              </a:rPr>
              <a:t>Subspace Methods </a:t>
            </a:r>
          </a:p>
          <a:p>
            <a:pPr lvl="1">
              <a:buFontTx/>
              <a:buNone/>
              <a:defRPr/>
            </a:pPr>
            <a:endParaRPr lang="en-US" dirty="0">
              <a:solidFill>
                <a:schemeClr val="tx1"/>
              </a:solidFill>
            </a:endParaRPr>
          </a:p>
          <a:p>
            <a:pPr lvl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182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alman.jpg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542" y="1772816"/>
            <a:ext cx="3821962" cy="5040560"/>
          </a:xfrm>
          <a:prstGeom prst="rect">
            <a:avLst/>
          </a:prstGeom>
        </p:spPr>
      </p:pic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35050"/>
            <a:ext cx="8839200" cy="528955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2400" u="sng" dirty="0">
                <a:cs typeface="+mn-cs"/>
              </a:rPr>
              <a:t>State space model</a:t>
            </a:r>
            <a:r>
              <a:rPr lang="en-US" sz="2400" dirty="0">
                <a:cs typeface="+mn-cs"/>
              </a:rPr>
              <a:t> </a:t>
            </a:r>
            <a:r>
              <a:rPr lang="en-US" sz="2000" b="0" dirty="0">
                <a:cs typeface="+mn-cs"/>
              </a:rPr>
              <a:t>of a time-varying discrete-time system</a:t>
            </a:r>
          </a:p>
          <a:p>
            <a:pPr>
              <a:buFontTx/>
              <a:buNone/>
              <a:defRPr/>
            </a:pPr>
            <a:endParaRPr lang="en-US" sz="2400" b="0" dirty="0">
              <a:cs typeface="+mn-cs"/>
            </a:endParaRPr>
          </a:p>
          <a:p>
            <a:pPr>
              <a:buFontTx/>
              <a:buNone/>
              <a:defRPr/>
            </a:pPr>
            <a:endParaRPr lang="en-US" sz="2400" b="0" dirty="0">
              <a:cs typeface="+mn-cs"/>
            </a:endParaRPr>
          </a:p>
          <a:p>
            <a:pPr>
              <a:buFontTx/>
              <a:buNone/>
              <a:defRPr/>
            </a:pPr>
            <a:endParaRPr lang="en-US" sz="2400" b="0" dirty="0">
              <a:cs typeface="+mn-cs"/>
            </a:endParaRPr>
          </a:p>
          <a:p>
            <a:pPr>
              <a:buFontTx/>
              <a:buNone/>
              <a:defRPr/>
            </a:pPr>
            <a:r>
              <a:rPr lang="en-US" sz="2000" b="0" dirty="0">
                <a:cs typeface="+mn-cs"/>
              </a:rPr>
              <a:t>    with</a:t>
            </a:r>
            <a:r>
              <a:rPr lang="en-US" sz="2000" dirty="0">
                <a:cs typeface="+mn-cs"/>
              </a:rPr>
              <a:t>  v</a:t>
            </a:r>
            <a:r>
              <a:rPr lang="en-US" sz="2000" b="0" dirty="0">
                <a:cs typeface="+mn-cs"/>
              </a:rPr>
              <a:t>[</a:t>
            </a:r>
            <a:r>
              <a:rPr lang="en-US" sz="2000" b="0" i="1" dirty="0">
                <a:cs typeface="+mn-cs"/>
              </a:rPr>
              <a:t>k</a:t>
            </a:r>
            <a:r>
              <a:rPr lang="en-US" sz="2000" b="0" dirty="0">
                <a:cs typeface="+mn-cs"/>
              </a:rPr>
              <a:t>] and</a:t>
            </a:r>
            <a:r>
              <a:rPr lang="en-US" sz="2000" dirty="0">
                <a:cs typeface="+mn-cs"/>
              </a:rPr>
              <a:t> </a:t>
            </a:r>
            <a:r>
              <a:rPr lang="en-US" sz="2000" b="0" dirty="0">
                <a:cs typeface="+mn-cs"/>
              </a:rPr>
              <a:t>w[</a:t>
            </a:r>
            <a:r>
              <a:rPr lang="en-US" sz="2000" b="0" i="1" dirty="0">
                <a:cs typeface="+mn-cs"/>
              </a:rPr>
              <a:t>k</a:t>
            </a:r>
            <a:r>
              <a:rPr lang="en-US" sz="2000" b="0" dirty="0">
                <a:cs typeface="+mn-cs"/>
              </a:rPr>
              <a:t>]: mutually uncorrelated, zero mean, white noises</a:t>
            </a:r>
            <a:r>
              <a:rPr lang="en-US" sz="2400" dirty="0">
                <a:cs typeface="+mn-cs"/>
              </a:rPr>
              <a:t> </a:t>
            </a:r>
          </a:p>
          <a:p>
            <a:pPr>
              <a:buFontTx/>
              <a:buNone/>
              <a:defRPr/>
            </a:pPr>
            <a:endParaRPr lang="en-US" sz="2400" b="0" dirty="0">
              <a:cs typeface="+mn-cs"/>
            </a:endParaRPr>
          </a:p>
          <a:p>
            <a:pPr>
              <a:buFontTx/>
              <a:buNone/>
              <a:defRPr/>
            </a:pPr>
            <a:endParaRPr lang="en-US" dirty="0">
              <a:cs typeface="+mn-cs"/>
            </a:endParaRPr>
          </a:p>
          <a:p>
            <a:pPr>
              <a:buFontTx/>
              <a:buNone/>
              <a:defRPr/>
            </a:pPr>
            <a:r>
              <a:rPr lang="en-US" sz="2400" u="sng" dirty="0">
                <a:cs typeface="+mn-cs"/>
              </a:rPr>
              <a:t>Then</a:t>
            </a:r>
            <a:r>
              <a:rPr lang="en-US" sz="2400" dirty="0">
                <a:cs typeface="+mn-cs"/>
              </a:rPr>
              <a:t>:</a:t>
            </a:r>
            <a:r>
              <a:rPr lang="en-US" dirty="0">
                <a:cs typeface="+mn-cs"/>
              </a:rPr>
              <a:t> </a:t>
            </a:r>
          </a:p>
          <a:p>
            <a:pPr>
              <a:buFontTx/>
              <a:buNone/>
              <a:defRPr/>
            </a:pPr>
            <a:r>
              <a:rPr lang="en-US" sz="2000" b="0" dirty="0">
                <a:cs typeface="+mn-cs"/>
              </a:rPr>
              <a:t>     Given </a:t>
            </a:r>
            <a:r>
              <a:rPr lang="en-US" sz="2000" dirty="0">
                <a:cs typeface="+mn-cs"/>
              </a:rPr>
              <a:t>A[k]</a:t>
            </a:r>
            <a:r>
              <a:rPr lang="en-US" sz="2000" b="0" dirty="0">
                <a:cs typeface="+mn-cs"/>
              </a:rPr>
              <a:t>, </a:t>
            </a:r>
            <a:r>
              <a:rPr lang="en-US" sz="2000" dirty="0">
                <a:cs typeface="+mn-cs"/>
              </a:rPr>
              <a:t>B[k]</a:t>
            </a:r>
            <a:r>
              <a:rPr lang="en-US" sz="2000" b="0" dirty="0">
                <a:cs typeface="+mn-cs"/>
              </a:rPr>
              <a:t>,</a:t>
            </a:r>
            <a:r>
              <a:rPr lang="en-US" sz="2000" dirty="0">
                <a:cs typeface="+mn-cs"/>
              </a:rPr>
              <a:t> C[k]</a:t>
            </a:r>
            <a:r>
              <a:rPr lang="en-US" sz="2000" b="0" dirty="0">
                <a:cs typeface="+mn-cs"/>
              </a:rPr>
              <a:t>, </a:t>
            </a:r>
            <a:r>
              <a:rPr lang="en-US" sz="2000" dirty="0">
                <a:cs typeface="+mn-cs"/>
              </a:rPr>
              <a:t>D[k], V[k], </a:t>
            </a:r>
            <a:r>
              <a:rPr lang="en-US" sz="2000" b="0" dirty="0">
                <a:cs typeface="+mn-cs"/>
              </a:rPr>
              <a:t>W</a:t>
            </a:r>
            <a:r>
              <a:rPr lang="en-US" sz="2000" dirty="0">
                <a:cs typeface="+mn-cs"/>
              </a:rPr>
              <a:t>[k]  </a:t>
            </a:r>
            <a:r>
              <a:rPr lang="en-US" sz="2000" b="0" dirty="0">
                <a:cs typeface="+mn-cs"/>
              </a:rPr>
              <a:t>and </a:t>
            </a:r>
          </a:p>
          <a:p>
            <a:pPr>
              <a:buFontTx/>
              <a:buNone/>
              <a:defRPr/>
            </a:pPr>
            <a:r>
              <a:rPr lang="en-US" sz="2000" b="0" dirty="0">
                <a:cs typeface="+mn-cs"/>
              </a:rPr>
              <a:t>     input/output-observations u[k],y[k], k=0,1,2,... then </a:t>
            </a:r>
          </a:p>
          <a:p>
            <a:pPr>
              <a:buFontTx/>
              <a:buNone/>
              <a:defRPr/>
            </a:pPr>
            <a:r>
              <a:rPr lang="en-US" sz="2000" b="0" dirty="0">
                <a:cs typeface="+mn-cs"/>
              </a:rPr>
              <a:t>     </a:t>
            </a:r>
            <a:r>
              <a:rPr lang="en-US" sz="2000" b="0" dirty="0" err="1">
                <a:cs typeface="+mn-cs"/>
              </a:rPr>
              <a:t>Kalman</a:t>
            </a:r>
            <a:r>
              <a:rPr lang="en-US" sz="2000" b="0" dirty="0">
                <a:cs typeface="+mn-cs"/>
              </a:rPr>
              <a:t> filter produces MMSE </a:t>
            </a:r>
            <a:r>
              <a:rPr lang="en-US" sz="2000" u="sng" dirty="0">
                <a:cs typeface="+mn-cs"/>
              </a:rPr>
              <a:t>estimates of internal states</a:t>
            </a:r>
            <a:r>
              <a:rPr lang="en-US" sz="2000" b="0" dirty="0">
                <a:cs typeface="+mn-cs"/>
              </a:rPr>
              <a:t> </a:t>
            </a:r>
            <a:r>
              <a:rPr lang="en-US" sz="2000" dirty="0">
                <a:cs typeface="+mn-cs"/>
              </a:rPr>
              <a:t>x</a:t>
            </a:r>
            <a:r>
              <a:rPr lang="en-US" sz="2000" b="0" dirty="0">
                <a:cs typeface="+mn-cs"/>
              </a:rPr>
              <a:t>[k], k=0,1,...                             </a:t>
            </a:r>
          </a:p>
          <a:p>
            <a:pPr>
              <a:buFontTx/>
              <a:buNone/>
              <a:defRPr/>
            </a:pPr>
            <a:r>
              <a:rPr lang="en-US" sz="2000" b="0" dirty="0">
                <a:cs typeface="+mn-cs"/>
              </a:rPr>
              <a:t>    </a:t>
            </a:r>
          </a:p>
        </p:txBody>
      </p:sp>
      <p:graphicFrame>
        <p:nvGraphicFramePr>
          <p:cNvPr id="4813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6240967"/>
              </p:ext>
            </p:extLst>
          </p:nvPr>
        </p:nvGraphicFramePr>
        <p:xfrm>
          <a:off x="1547664" y="3429000"/>
          <a:ext cx="4932362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162300" imgH="533400" progId="Equation.3">
                  <p:embed/>
                </p:oleObj>
              </mc:Choice>
              <mc:Fallback>
                <p:oleObj name="Equation" r:id="rId3" imgW="31623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3429000"/>
                        <a:ext cx="4932362" cy="792088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132" name="Group 12"/>
          <p:cNvGrpSpPr>
            <a:grpSpLocks/>
          </p:cNvGrpSpPr>
          <p:nvPr/>
        </p:nvGrpSpPr>
        <p:grpSpPr bwMode="auto">
          <a:xfrm>
            <a:off x="1547970" y="1700808"/>
            <a:ext cx="7484097" cy="1149825"/>
            <a:chOff x="898" y="1005"/>
            <a:chExt cx="4466" cy="788"/>
          </a:xfrm>
        </p:grpSpPr>
        <p:sp>
          <p:nvSpPr>
            <p:cNvPr id="236554" name="Text Box 10"/>
            <p:cNvSpPr txBox="1">
              <a:spLocks noChangeArrowheads="1"/>
            </p:cNvSpPr>
            <p:nvPr/>
          </p:nvSpPr>
          <p:spPr bwMode="auto">
            <a:xfrm>
              <a:off x="4269" y="1005"/>
              <a:ext cx="1095" cy="2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FFFF66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pPr>
                <a:defRPr/>
              </a:pPr>
              <a:r>
                <a:rPr lang="en-US" sz="1800" b="0" dirty="0">
                  <a:solidFill>
                    <a:srgbClr val="FF0000"/>
                  </a:solidFill>
                  <a:cs typeface="+mn-cs"/>
                </a:rPr>
                <a:t>process noise</a:t>
              </a:r>
            </a:p>
          </p:txBody>
        </p:sp>
        <p:graphicFrame>
          <p:nvGraphicFramePr>
            <p:cNvPr id="48133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99129047"/>
                </p:ext>
              </p:extLst>
            </p:nvPr>
          </p:nvGraphicFramePr>
          <p:xfrm>
            <a:off x="898" y="1049"/>
            <a:ext cx="3307" cy="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324100" imgH="482600" progId="Equation.3">
                    <p:embed/>
                  </p:oleObj>
                </mc:Choice>
                <mc:Fallback>
                  <p:oleObj name="Equation" r:id="rId5" imgW="2324100" imgH="482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8" y="1049"/>
                          <a:ext cx="3307" cy="688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2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6550" name="Oval 6"/>
            <p:cNvSpPr>
              <a:spLocks noChangeArrowheads="1"/>
            </p:cNvSpPr>
            <p:nvPr/>
          </p:nvSpPr>
          <p:spPr bwMode="auto">
            <a:xfrm>
              <a:off x="3710" y="1054"/>
              <a:ext cx="414" cy="37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6551" name="Oval 7"/>
            <p:cNvSpPr>
              <a:spLocks noChangeArrowheads="1"/>
            </p:cNvSpPr>
            <p:nvPr/>
          </p:nvSpPr>
          <p:spPr bwMode="auto">
            <a:xfrm>
              <a:off x="3710" y="1408"/>
              <a:ext cx="414" cy="33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6552" name="Line 8"/>
            <p:cNvSpPr>
              <a:spLocks noChangeShapeType="1"/>
            </p:cNvSpPr>
            <p:nvPr/>
          </p:nvSpPr>
          <p:spPr bwMode="auto">
            <a:xfrm>
              <a:off x="4140" y="1153"/>
              <a:ext cx="21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6555" name="Text Box 11"/>
            <p:cNvSpPr txBox="1">
              <a:spLocks noChangeArrowheads="1"/>
            </p:cNvSpPr>
            <p:nvPr/>
          </p:nvSpPr>
          <p:spPr bwMode="auto">
            <a:xfrm>
              <a:off x="4269" y="1350"/>
              <a:ext cx="1095" cy="4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FFFF66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pPr>
                <a:spcBef>
                  <a:spcPts val="0"/>
                </a:spcBef>
                <a:defRPr/>
              </a:pPr>
              <a:r>
                <a:rPr lang="en-US" sz="1800" b="0" dirty="0">
                  <a:solidFill>
                    <a:srgbClr val="FF0000"/>
                  </a:solidFill>
                  <a:cs typeface="+mn-cs"/>
                </a:rPr>
                <a:t>measurement </a:t>
              </a:r>
            </a:p>
            <a:p>
              <a:pPr>
                <a:spcBef>
                  <a:spcPts val="0"/>
                </a:spcBef>
                <a:defRPr/>
              </a:pPr>
              <a:r>
                <a:rPr lang="en-US" sz="1800" b="0" dirty="0">
                  <a:solidFill>
                    <a:srgbClr val="FF0000"/>
                  </a:solidFill>
                  <a:cs typeface="+mn-cs"/>
                </a:rPr>
                <a:t>noise</a:t>
              </a:r>
            </a:p>
          </p:txBody>
        </p:sp>
        <p:sp>
          <p:nvSpPr>
            <p:cNvPr id="236553" name="Line 9"/>
            <p:cNvSpPr>
              <a:spLocks noChangeShapeType="1"/>
            </p:cNvSpPr>
            <p:nvPr/>
          </p:nvSpPr>
          <p:spPr bwMode="auto">
            <a:xfrm>
              <a:off x="4145" y="1593"/>
              <a:ext cx="210" cy="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93663"/>
            <a:ext cx="8610600" cy="78105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Kalman</a:t>
            </a:r>
            <a:r>
              <a:rPr lang="en-US" dirty="0"/>
              <a:t> Filter Recap </a:t>
            </a:r>
            <a:r>
              <a:rPr lang="en-US" sz="1800" dirty="0"/>
              <a:t>1/3</a:t>
            </a:r>
            <a:endParaRPr lang="en-US" dirty="0">
              <a:cs typeface="+mj-cs"/>
            </a:endParaRPr>
          </a:p>
        </p:txBody>
      </p:sp>
      <p:sp>
        <p:nvSpPr>
          <p:cNvPr id="2" name="Text Box 203">
            <a:extLst>
              <a:ext uri="{FF2B5EF4-FFF2-40B4-BE49-F238E27FC236}">
                <a16:creationId xmlns:a16="http://schemas.microsoft.com/office/drawing/2014/main" id="{87368FFB-E3E6-E80A-F8A4-314FAB9B7AD0}"/>
              </a:ext>
            </a:extLst>
          </p:cNvPr>
          <p:cNvSpPr txBox="1">
            <a:spLocks noChangeArrowheads="1"/>
          </p:cNvSpPr>
          <p:nvPr/>
        </p:nvSpPr>
        <p:spPr bwMode="auto">
          <a:xfrm rot="19621647">
            <a:off x="-282575" y="2611438"/>
            <a:ext cx="9631363" cy="1570037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r>
              <a:rPr lang="en-US" sz="9600" dirty="0">
                <a:solidFill>
                  <a:schemeClr val="accent1"/>
                </a:solidFill>
                <a:cs typeface="+mn-cs"/>
              </a:rPr>
              <a:t>Skip this slide</a:t>
            </a:r>
          </a:p>
        </p:txBody>
      </p:sp>
    </p:spTree>
    <p:extLst>
      <p:ext uri="{BB962C8B-B14F-4D97-AF65-F5344CB8AC3E}">
        <p14:creationId xmlns:p14="http://schemas.microsoft.com/office/powerpoint/2010/main" val="3648567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93663"/>
            <a:ext cx="8610600" cy="78105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Kalman</a:t>
            </a:r>
            <a:r>
              <a:rPr lang="en-US" dirty="0"/>
              <a:t> Filter Recap </a:t>
            </a:r>
            <a:r>
              <a:rPr lang="en-US" sz="1800" dirty="0"/>
              <a:t>2/3</a:t>
            </a:r>
            <a:endParaRPr lang="en-US" dirty="0">
              <a:cs typeface="+mj-cs"/>
            </a:endParaRP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75000"/>
              </a:lnSpc>
              <a:buFontTx/>
              <a:buNone/>
              <a:defRPr/>
            </a:pPr>
            <a:r>
              <a:rPr lang="en-US" sz="2400" b="0" dirty="0">
                <a:cs typeface="+mn-cs"/>
              </a:rPr>
              <a:t> </a:t>
            </a:r>
            <a:r>
              <a:rPr lang="en-US" sz="2400" u="sng" dirty="0">
                <a:cs typeface="+mn-cs"/>
              </a:rPr>
              <a:t>Definition</a:t>
            </a:r>
            <a:r>
              <a:rPr lang="en-US" sz="2400" b="0" dirty="0">
                <a:cs typeface="+mn-cs"/>
              </a:rPr>
              <a:t>:</a:t>
            </a:r>
            <a:r>
              <a:rPr lang="en-US" dirty="0">
                <a:cs typeface="+mn-cs"/>
              </a:rPr>
              <a:t>            </a:t>
            </a:r>
            <a:r>
              <a:rPr lang="en-US" sz="2400" b="0" dirty="0">
                <a:cs typeface="+mn-cs"/>
              </a:rPr>
              <a:t>= MMSE-estimate of</a:t>
            </a:r>
            <a:r>
              <a:rPr lang="en-US" sz="2400" dirty="0">
                <a:cs typeface="+mn-cs"/>
              </a:rPr>
              <a:t> </a:t>
            </a:r>
            <a:r>
              <a:rPr lang="en-US" sz="2400" dirty="0"/>
              <a:t>x</a:t>
            </a:r>
            <a:r>
              <a:rPr lang="en-US" sz="2400" b="0" dirty="0"/>
              <a:t>[k]</a:t>
            </a:r>
            <a:r>
              <a:rPr lang="en-US" sz="2400" b="0" dirty="0">
                <a:cs typeface="+mn-cs"/>
              </a:rPr>
              <a:t> using all   </a:t>
            </a:r>
          </a:p>
          <a:p>
            <a:pPr>
              <a:lnSpc>
                <a:spcPct val="75000"/>
              </a:lnSpc>
              <a:buFontTx/>
              <a:buNone/>
              <a:defRPr/>
            </a:pPr>
            <a:r>
              <a:rPr lang="en-US" sz="2400" b="0" dirty="0">
                <a:cs typeface="+mn-cs"/>
              </a:rPr>
              <a:t>                                   available data up until time</a:t>
            </a:r>
            <a:r>
              <a:rPr lang="en-US" sz="2400" b="0" i="1" dirty="0">
                <a:cs typeface="+mn-cs"/>
              </a:rPr>
              <a:t> l</a:t>
            </a:r>
          </a:p>
          <a:p>
            <a:pPr>
              <a:lnSpc>
                <a:spcPct val="75000"/>
              </a:lnSpc>
              <a:buFontTx/>
              <a:buNone/>
              <a:defRPr/>
            </a:pPr>
            <a:endParaRPr lang="en-US" sz="2400" b="0" i="1" dirty="0">
              <a:cs typeface="+mn-cs"/>
            </a:endParaRPr>
          </a:p>
          <a:p>
            <a:pPr>
              <a:lnSpc>
                <a:spcPct val="75000"/>
              </a:lnSpc>
              <a:defRPr/>
            </a:pPr>
            <a:endParaRPr lang="en-US" sz="2400" b="0" i="1" dirty="0">
              <a:cs typeface="+mn-cs"/>
            </a:endParaRPr>
          </a:p>
          <a:p>
            <a:pPr>
              <a:lnSpc>
                <a:spcPct val="75000"/>
              </a:lnSpc>
              <a:defRPr/>
            </a:pPr>
            <a:r>
              <a:rPr lang="en-US" sz="2400" b="0" i="1" u="sng" dirty="0">
                <a:cs typeface="+mn-cs"/>
              </a:rPr>
              <a:t>`FILTERING</a:t>
            </a:r>
            <a:r>
              <a:rPr lang="ja-JP" altLang="en-US" sz="2400" b="0" i="1" u="sng" dirty="0">
                <a:latin typeface="Arial"/>
                <a:cs typeface="+mn-cs"/>
              </a:rPr>
              <a:t>’</a:t>
            </a:r>
            <a:r>
              <a:rPr lang="en-US" sz="2400" b="0" i="1" dirty="0">
                <a:cs typeface="+mn-cs"/>
              </a:rPr>
              <a:t>     = estimate</a:t>
            </a:r>
          </a:p>
          <a:p>
            <a:pPr>
              <a:lnSpc>
                <a:spcPct val="75000"/>
              </a:lnSpc>
              <a:defRPr/>
            </a:pPr>
            <a:endParaRPr lang="en-US" sz="2400" b="0" i="1" dirty="0">
              <a:cs typeface="+mn-cs"/>
            </a:endParaRPr>
          </a:p>
          <a:p>
            <a:pPr>
              <a:lnSpc>
                <a:spcPct val="75000"/>
              </a:lnSpc>
              <a:defRPr/>
            </a:pPr>
            <a:r>
              <a:rPr lang="en-US" sz="2400" b="0" i="1" u="sng" dirty="0">
                <a:cs typeface="+mn-cs"/>
              </a:rPr>
              <a:t>`PREDICTION</a:t>
            </a:r>
            <a:r>
              <a:rPr lang="ja-JP" altLang="en-US" sz="2400" b="0" i="1" u="sng" dirty="0">
                <a:latin typeface="Arial"/>
                <a:cs typeface="+mn-cs"/>
              </a:rPr>
              <a:t>’</a:t>
            </a:r>
            <a:r>
              <a:rPr lang="en-US" sz="2400" b="0" i="1" dirty="0">
                <a:cs typeface="+mn-cs"/>
              </a:rPr>
              <a:t>  = estimate</a:t>
            </a:r>
          </a:p>
          <a:p>
            <a:pPr>
              <a:lnSpc>
                <a:spcPct val="75000"/>
              </a:lnSpc>
              <a:defRPr/>
            </a:pPr>
            <a:endParaRPr lang="en-US" sz="2400" b="0" i="1" dirty="0">
              <a:cs typeface="+mn-cs"/>
            </a:endParaRPr>
          </a:p>
          <a:p>
            <a:pPr>
              <a:lnSpc>
                <a:spcPct val="75000"/>
              </a:lnSpc>
              <a:defRPr/>
            </a:pPr>
            <a:r>
              <a:rPr lang="en-US" sz="2400" b="0" i="1" u="sng" dirty="0">
                <a:cs typeface="+mn-cs"/>
              </a:rPr>
              <a:t>`SMOOTHING</a:t>
            </a:r>
            <a:r>
              <a:rPr lang="ja-JP" altLang="en-US" sz="2400" b="0" i="1" u="sng" dirty="0">
                <a:latin typeface="Arial"/>
                <a:cs typeface="+mn-cs"/>
              </a:rPr>
              <a:t>’</a:t>
            </a:r>
            <a:r>
              <a:rPr lang="en-US" sz="2400" b="0" i="1" dirty="0">
                <a:cs typeface="+mn-cs"/>
              </a:rPr>
              <a:t>  = estimate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sz="2400" b="0" dirty="0">
                <a:cs typeface="+mn-cs"/>
              </a:rPr>
              <a:t> </a:t>
            </a:r>
          </a:p>
        </p:txBody>
      </p:sp>
      <p:graphicFrame>
        <p:nvGraphicFramePr>
          <p:cNvPr id="4915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4381662"/>
              </p:ext>
            </p:extLst>
          </p:nvPr>
        </p:nvGraphicFramePr>
        <p:xfrm>
          <a:off x="2278063" y="1889124"/>
          <a:ext cx="573979" cy="603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5900" imgH="228600" progId="Equation.3">
                  <p:embed/>
                </p:oleObj>
              </mc:Choice>
              <mc:Fallback>
                <p:oleObj name="Equation" r:id="rId2" imgW="215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8063" y="1889124"/>
                        <a:ext cx="573979" cy="60377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774759"/>
              </p:ext>
            </p:extLst>
          </p:nvPr>
        </p:nvGraphicFramePr>
        <p:xfrm>
          <a:off x="4538663" y="3213100"/>
          <a:ext cx="64135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1300" imgH="228600" progId="Equation.3">
                  <p:embed/>
                </p:oleObj>
              </mc:Choice>
              <mc:Fallback>
                <p:oleObj name="Equation" r:id="rId4" imgW="241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8663" y="3213100"/>
                        <a:ext cx="641350" cy="6032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794294"/>
              </p:ext>
            </p:extLst>
          </p:nvPr>
        </p:nvGraphicFramePr>
        <p:xfrm>
          <a:off x="4572000" y="4725144"/>
          <a:ext cx="1824037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85800" imgH="228600" progId="Equation.3">
                  <p:embed/>
                </p:oleObj>
              </mc:Choice>
              <mc:Fallback>
                <p:oleObj name="Equation" r:id="rId6" imgW="685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725144"/>
                        <a:ext cx="1824037" cy="6032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6556663"/>
              </p:ext>
            </p:extLst>
          </p:nvPr>
        </p:nvGraphicFramePr>
        <p:xfrm>
          <a:off x="4572000" y="3933056"/>
          <a:ext cx="182245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85800" imgH="228600" progId="Equation.3">
                  <p:embed/>
                </p:oleObj>
              </mc:Choice>
              <mc:Fallback>
                <p:oleObj name="Equation" r:id="rId8" imgW="685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933056"/>
                        <a:ext cx="1822450" cy="6032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203">
            <a:extLst>
              <a:ext uri="{FF2B5EF4-FFF2-40B4-BE49-F238E27FC236}">
                <a16:creationId xmlns:a16="http://schemas.microsoft.com/office/drawing/2014/main" id="{1A77ECC0-5EC1-394D-1B70-C6E00D393956}"/>
              </a:ext>
            </a:extLst>
          </p:cNvPr>
          <p:cNvSpPr txBox="1">
            <a:spLocks noChangeArrowheads="1"/>
          </p:cNvSpPr>
          <p:nvPr/>
        </p:nvSpPr>
        <p:spPr bwMode="auto">
          <a:xfrm rot="19621647">
            <a:off x="-282575" y="2611438"/>
            <a:ext cx="9631363" cy="1570037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r>
              <a:rPr lang="en-US" sz="9600" dirty="0">
                <a:solidFill>
                  <a:schemeClr val="accent1"/>
                </a:solidFill>
                <a:cs typeface="+mn-cs"/>
              </a:rPr>
              <a:t>Skip this slide</a:t>
            </a:r>
          </a:p>
        </p:txBody>
      </p:sp>
    </p:spTree>
    <p:extLst>
      <p:ext uri="{BB962C8B-B14F-4D97-AF65-F5344CB8AC3E}">
        <p14:creationId xmlns:p14="http://schemas.microsoft.com/office/powerpoint/2010/main" val="1401316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sz="2400" b="0" dirty="0" err="1">
                <a:cs typeface="+mn-cs"/>
              </a:rPr>
              <a:t>Initalization</a:t>
            </a:r>
            <a:r>
              <a:rPr lang="en-US" sz="2400" b="0" dirty="0">
                <a:cs typeface="+mn-cs"/>
              </a:rPr>
              <a:t>: 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endParaRPr lang="en-US" sz="2400" b="0" dirty="0">
              <a:cs typeface="+mn-cs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endParaRPr lang="en-US" sz="2400" b="0" dirty="0">
              <a:cs typeface="+mn-cs"/>
            </a:endParaRPr>
          </a:p>
          <a:p>
            <a:pPr>
              <a:lnSpc>
                <a:spcPct val="80000"/>
              </a:lnSpc>
              <a:spcBef>
                <a:spcPts val="1776"/>
              </a:spcBef>
              <a:buFont typeface="Wingdings" charset="0"/>
              <a:buChar char="è"/>
              <a:defRPr/>
            </a:pPr>
            <a:r>
              <a:rPr lang="en-US" sz="2400" b="0" dirty="0">
                <a:solidFill>
                  <a:srgbClr val="FFFF66"/>
                </a:solidFill>
                <a:cs typeface="+mn-cs"/>
              </a:rPr>
              <a:t>‘</a:t>
            </a:r>
            <a:r>
              <a:rPr lang="en-US" sz="2400" dirty="0">
                <a:solidFill>
                  <a:srgbClr val="FFFF66"/>
                </a:solidFill>
                <a:cs typeface="+mn-cs"/>
              </a:rPr>
              <a:t>Conventional’ </a:t>
            </a:r>
            <a:r>
              <a:rPr lang="en-US" sz="2400" dirty="0" err="1">
                <a:solidFill>
                  <a:srgbClr val="FFFF66"/>
                </a:solidFill>
                <a:cs typeface="+mn-cs"/>
              </a:rPr>
              <a:t>Kalman</a:t>
            </a:r>
            <a:r>
              <a:rPr lang="en-US" sz="2400" dirty="0">
                <a:solidFill>
                  <a:srgbClr val="FFFF66"/>
                </a:solidFill>
                <a:cs typeface="+mn-cs"/>
              </a:rPr>
              <a:t> Filter:</a:t>
            </a:r>
            <a:r>
              <a:rPr lang="en-US" sz="2400" b="0" dirty="0">
                <a:solidFill>
                  <a:srgbClr val="FFFF66"/>
                </a:solidFill>
                <a:cs typeface="+mn-cs"/>
              </a:rPr>
              <a:t> </a:t>
            </a:r>
            <a:r>
              <a:rPr lang="en-US" sz="2000" b="0" dirty="0">
                <a:cs typeface="+mn-cs"/>
              </a:rPr>
              <a:t>For k=0,1,2,.. 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sz="2400" b="0" dirty="0">
                <a:cs typeface="+mn-cs"/>
              </a:rPr>
              <a:t>Given        and corresponding error covariance matrix         : </a:t>
            </a:r>
          </a:p>
          <a:p>
            <a:pPr>
              <a:buFontTx/>
              <a:buNone/>
              <a:defRPr/>
            </a:pPr>
            <a:r>
              <a:rPr lang="en-US" sz="2400" b="0" u="sng" dirty="0">
                <a:cs typeface="+mn-cs"/>
              </a:rPr>
              <a:t>Step 1</a:t>
            </a:r>
            <a:r>
              <a:rPr lang="en-US" sz="2400" b="0" dirty="0">
                <a:cs typeface="+mn-cs"/>
              </a:rPr>
              <a:t>: Measurement Update </a:t>
            </a: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en-US" sz="2400" b="0" dirty="0">
                <a:solidFill>
                  <a:srgbClr val="FFFF66"/>
                </a:solidFill>
                <a:cs typeface="+mn-cs"/>
              </a:rPr>
              <a:t>            </a:t>
            </a:r>
            <a:r>
              <a:rPr lang="en-US" sz="1600" b="0" dirty="0">
                <a:solidFill>
                  <a:srgbClr val="FFFFFF"/>
                </a:solidFill>
                <a:cs typeface="+mn-cs"/>
              </a:rPr>
              <a:t>(produces ‘filtered’ estimate)</a:t>
            </a:r>
          </a:p>
          <a:p>
            <a:pPr>
              <a:buFontTx/>
              <a:buNone/>
              <a:defRPr/>
            </a:pPr>
            <a:r>
              <a:rPr lang="en-US" sz="1600" b="0" dirty="0">
                <a:solidFill>
                  <a:srgbClr val="FFFFFF"/>
                </a:solidFill>
                <a:cs typeface="+mn-cs"/>
              </a:rPr>
              <a:t>                  (compare to standard RLS!)</a:t>
            </a:r>
            <a:endParaRPr lang="en-US" sz="2400" b="0" dirty="0">
              <a:solidFill>
                <a:srgbClr val="FFFFFF"/>
              </a:solidFill>
              <a:cs typeface="+mn-cs"/>
            </a:endParaRPr>
          </a:p>
          <a:p>
            <a:pPr>
              <a:buFontTx/>
              <a:buNone/>
              <a:defRPr/>
            </a:pPr>
            <a:r>
              <a:rPr lang="en-US" sz="2400" b="0" u="sng" dirty="0">
                <a:cs typeface="+mn-cs"/>
              </a:rPr>
              <a:t>Step 2</a:t>
            </a:r>
            <a:r>
              <a:rPr lang="en-US" sz="2400" b="0" dirty="0">
                <a:cs typeface="+mn-cs"/>
              </a:rPr>
              <a:t>:</a:t>
            </a:r>
            <a:r>
              <a:rPr lang="en-US" sz="2400" b="0" dirty="0">
                <a:solidFill>
                  <a:srgbClr val="FF0000"/>
                </a:solidFill>
                <a:cs typeface="+mn-cs"/>
              </a:rPr>
              <a:t> </a:t>
            </a:r>
            <a:r>
              <a:rPr lang="en-US" sz="2400" b="0" dirty="0">
                <a:solidFill>
                  <a:srgbClr val="FFFFFF"/>
                </a:solidFill>
                <a:cs typeface="+mn-cs"/>
              </a:rPr>
              <a:t>Time Update</a:t>
            </a:r>
          </a:p>
          <a:p>
            <a:pPr>
              <a:buFontTx/>
              <a:buNone/>
              <a:defRPr/>
            </a:pPr>
            <a:r>
              <a:rPr lang="en-US" sz="2400" dirty="0">
                <a:cs typeface="+mn-cs"/>
              </a:rPr>
              <a:t>            </a:t>
            </a:r>
            <a:r>
              <a:rPr lang="en-US" sz="1600" b="0" dirty="0">
                <a:cs typeface="+mn-cs"/>
              </a:rPr>
              <a:t>(produces ‘1-step prediction’)</a:t>
            </a:r>
          </a:p>
          <a:p>
            <a:pPr>
              <a:buFontTx/>
              <a:buNone/>
              <a:defRPr/>
            </a:pPr>
            <a:endParaRPr lang="en-US" sz="2400" dirty="0">
              <a:cs typeface="+mn-cs"/>
            </a:endParaRPr>
          </a:p>
          <a:p>
            <a:pPr>
              <a:spcBef>
                <a:spcPts val="1200"/>
              </a:spcBef>
              <a:buFontTx/>
              <a:buNone/>
              <a:defRPr/>
            </a:pPr>
            <a:r>
              <a:rPr lang="en-US" sz="2400" dirty="0">
                <a:solidFill>
                  <a:srgbClr val="CCFF66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>
                <a:solidFill>
                  <a:srgbClr val="CCFF66"/>
                </a:solidFill>
                <a:cs typeface="+mn-cs"/>
              </a:rPr>
              <a:t> B</a:t>
            </a:r>
            <a:r>
              <a:rPr lang="en-US" sz="2400" dirty="0">
                <a:solidFill>
                  <a:srgbClr val="FFFF66"/>
                </a:solidFill>
                <a:cs typeface="+mn-cs"/>
              </a:rPr>
              <a:t>etter: ‘Square Root’ Algorithm </a:t>
            </a:r>
            <a:r>
              <a:rPr lang="en-US" sz="1600" b="0" dirty="0">
                <a:solidFill>
                  <a:srgbClr val="FFFFFF"/>
                </a:solidFill>
                <a:cs typeface="+mn-cs"/>
              </a:rPr>
              <a:t>(see DSP-CIS Chapter 14)</a:t>
            </a:r>
          </a:p>
        </p:txBody>
      </p:sp>
      <p:graphicFrame>
        <p:nvGraphicFramePr>
          <p:cNvPr id="1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660427"/>
              </p:ext>
            </p:extLst>
          </p:nvPr>
        </p:nvGraphicFramePr>
        <p:xfrm>
          <a:off x="1288435" y="2852936"/>
          <a:ext cx="475253" cy="339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7500" imgH="228600" progId="Equation.3">
                  <p:embed/>
                </p:oleObj>
              </mc:Choice>
              <mc:Fallback>
                <p:oleObj name="Equation" r:id="rId2" imgW="3175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8435" y="2852936"/>
                        <a:ext cx="475253" cy="33946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K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24744"/>
            <a:ext cx="4536504" cy="11521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16216" y="1578278"/>
            <a:ext cx="24025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/>
              <a:t>=error covariance matrix </a:t>
            </a:r>
            <a:endParaRPr lang="en-US" sz="1600" dirty="0"/>
          </a:p>
        </p:txBody>
      </p:sp>
      <p:graphicFrame>
        <p:nvGraphicFramePr>
          <p:cNvPr id="1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442550"/>
              </p:ext>
            </p:extLst>
          </p:nvPr>
        </p:nvGraphicFramePr>
        <p:xfrm>
          <a:off x="7717928" y="2824038"/>
          <a:ext cx="598488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30200" imgH="215900" progId="Equation.3">
                  <p:embed/>
                </p:oleObj>
              </mc:Choice>
              <mc:Fallback>
                <p:oleObj name="Equation" r:id="rId5" imgW="3302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7928" y="2824038"/>
                        <a:ext cx="598488" cy="3889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A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279702"/>
            <a:ext cx="4444048" cy="1085402"/>
          </a:xfrm>
          <a:prstGeom prst="rect">
            <a:avLst/>
          </a:prstGeom>
        </p:spPr>
      </p:pic>
      <p:pic>
        <p:nvPicPr>
          <p:cNvPr id="5" name="Picture 4" descr="A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409350"/>
            <a:ext cx="2880320" cy="11798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932040" y="1052736"/>
            <a:ext cx="504056" cy="1224136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93663"/>
            <a:ext cx="8610600" cy="78105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Kalman</a:t>
            </a:r>
            <a:r>
              <a:rPr lang="en-US" dirty="0"/>
              <a:t> Filter Recap </a:t>
            </a:r>
            <a:r>
              <a:rPr lang="en-US" sz="1800" dirty="0"/>
              <a:t>3/3</a:t>
            </a:r>
            <a:endParaRPr lang="en-US" dirty="0">
              <a:cs typeface="+mj-cs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251520" y="6444044"/>
            <a:ext cx="7776864" cy="369332"/>
          </a:xfrm>
          <a:prstGeom prst="rect">
            <a:avLst/>
          </a:prstGeom>
          <a:solidFill>
            <a:srgbClr val="800000">
              <a:alpha val="90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/>
              <a:t>PS: shorthand notation used here, i.e. </a:t>
            </a:r>
            <a:r>
              <a:rPr lang="en-US" sz="1800" dirty="0" err="1"/>
              <a:t>x</a:t>
            </a:r>
            <a:r>
              <a:rPr lang="en-US" sz="1200" b="0" dirty="0" err="1"/>
              <a:t>k</a:t>
            </a:r>
            <a:r>
              <a:rPr lang="en-US" sz="1800" b="0" dirty="0"/>
              <a:t>, </a:t>
            </a:r>
            <a:r>
              <a:rPr lang="en-US" sz="1800" b="0" dirty="0" err="1"/>
              <a:t>u</a:t>
            </a:r>
            <a:r>
              <a:rPr lang="en-US" sz="1200" b="0" dirty="0" err="1"/>
              <a:t>k</a:t>
            </a:r>
            <a:r>
              <a:rPr lang="en-US" sz="1800" b="0" dirty="0"/>
              <a:t>, </a:t>
            </a:r>
            <a:r>
              <a:rPr lang="en-US" sz="1800" b="0" dirty="0" err="1"/>
              <a:t>A</a:t>
            </a:r>
            <a:r>
              <a:rPr lang="en-US" sz="1800" b="0" baseline="-25000" dirty="0" err="1"/>
              <a:t>k</a:t>
            </a:r>
            <a:r>
              <a:rPr lang="en-US" sz="1800" b="0" baseline="-25000" dirty="0"/>
              <a:t>.</a:t>
            </a:r>
            <a:r>
              <a:rPr lang="en-US" sz="1800" b="0" dirty="0"/>
              <a:t>.. instead of </a:t>
            </a:r>
            <a:r>
              <a:rPr lang="en-US" sz="1800" dirty="0"/>
              <a:t>x</a:t>
            </a:r>
            <a:r>
              <a:rPr lang="en-US" sz="1800" b="0" dirty="0"/>
              <a:t>[k], u[k],A[k],..</a:t>
            </a:r>
          </a:p>
        </p:txBody>
      </p:sp>
      <p:sp>
        <p:nvSpPr>
          <p:cNvPr id="7" name="Text Box 203">
            <a:extLst>
              <a:ext uri="{FF2B5EF4-FFF2-40B4-BE49-F238E27FC236}">
                <a16:creationId xmlns:a16="http://schemas.microsoft.com/office/drawing/2014/main" id="{3BEA45FE-4E45-74FD-1F9F-AFA5854D1FBD}"/>
              </a:ext>
            </a:extLst>
          </p:cNvPr>
          <p:cNvSpPr txBox="1">
            <a:spLocks noChangeArrowheads="1"/>
          </p:cNvSpPr>
          <p:nvPr/>
        </p:nvSpPr>
        <p:spPr bwMode="auto">
          <a:xfrm rot="19621647">
            <a:off x="-282575" y="2611438"/>
            <a:ext cx="9631363" cy="1570037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r>
              <a:rPr lang="en-US" sz="9600" dirty="0">
                <a:solidFill>
                  <a:schemeClr val="accent1"/>
                </a:solidFill>
                <a:cs typeface="+mn-cs"/>
              </a:rPr>
              <a:t>Skip this slide</a:t>
            </a:r>
          </a:p>
        </p:txBody>
      </p:sp>
    </p:spTree>
    <p:extLst>
      <p:ext uri="{BB962C8B-B14F-4D97-AF65-F5344CB8AC3E}">
        <p14:creationId xmlns:p14="http://schemas.microsoft.com/office/powerpoint/2010/main" val="2281847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b="0" dirty="0">
                <a:cs typeface="+mn-cs"/>
              </a:rPr>
              <a:t>Assume AR model of speech and noise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buFontTx/>
              <a:buNone/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b="0" dirty="0">
                <a:cs typeface="+mn-cs"/>
              </a:rPr>
              <a:t>Equivalent state-space model  is…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buFontTx/>
              <a:buNone/>
              <a:defRPr/>
            </a:pPr>
            <a:r>
              <a:rPr lang="en-US" dirty="0">
                <a:cs typeface="+mn-cs"/>
              </a:rPr>
              <a:t>                                                     </a:t>
            </a:r>
            <a:r>
              <a:rPr lang="en-US" sz="1800" b="0" dirty="0">
                <a:cs typeface="+mn-cs"/>
              </a:rPr>
              <a:t>y[k] = microphone signal</a:t>
            </a:r>
          </a:p>
          <a:p>
            <a:pPr>
              <a:buFontTx/>
              <a:buNone/>
              <a:defRPr/>
            </a:pPr>
            <a:endParaRPr lang="en-US" dirty="0">
              <a:cs typeface="+mn-cs"/>
            </a:endParaRPr>
          </a:p>
        </p:txBody>
      </p:sp>
      <p:graphicFrame>
        <p:nvGraphicFramePr>
          <p:cNvPr id="5222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2400600"/>
              </p:ext>
            </p:extLst>
          </p:nvPr>
        </p:nvGraphicFramePr>
        <p:xfrm>
          <a:off x="1308100" y="2085975"/>
          <a:ext cx="3794125" cy="178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55800" imgH="863600" progId="Equation.3">
                  <p:embed/>
                </p:oleObj>
              </mc:Choice>
              <mc:Fallback>
                <p:oleObj name="Equation" r:id="rId2" imgW="1955800" imgH="863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8100" y="2085975"/>
                        <a:ext cx="3794125" cy="1781175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0645" name="Text Box 5"/>
          <p:cNvSpPr txBox="1">
            <a:spLocks noChangeArrowheads="1"/>
          </p:cNvSpPr>
          <p:nvPr/>
        </p:nvSpPr>
        <p:spPr bwMode="auto">
          <a:xfrm>
            <a:off x="5393132" y="2708275"/>
            <a:ext cx="3069438" cy="70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66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1800" b="0" i="1" dirty="0" err="1">
                <a:cs typeface="+mn-cs"/>
              </a:rPr>
              <a:t>v</a:t>
            </a:r>
            <a:r>
              <a:rPr lang="en-US" sz="1800" b="0" i="1" baseline="-25000" dirty="0" err="1">
                <a:cs typeface="+mn-cs"/>
              </a:rPr>
              <a:t>s</a:t>
            </a:r>
            <a:r>
              <a:rPr lang="en-US" sz="1800" b="0" dirty="0">
                <a:cs typeface="+mn-cs"/>
              </a:rPr>
              <a:t>[</a:t>
            </a:r>
            <a:r>
              <a:rPr lang="en-US" sz="1800" b="0" i="1" dirty="0">
                <a:cs typeface="+mn-cs"/>
              </a:rPr>
              <a:t>k</a:t>
            </a:r>
            <a:r>
              <a:rPr lang="en-US" sz="1800" b="0" dirty="0">
                <a:cs typeface="+mn-cs"/>
              </a:rPr>
              <a:t>], </a:t>
            </a:r>
            <a:r>
              <a:rPr lang="en-US" sz="1800" b="0" i="1" dirty="0" err="1">
                <a:cs typeface="+mn-cs"/>
              </a:rPr>
              <a:t>v</a:t>
            </a:r>
            <a:r>
              <a:rPr lang="en-US" sz="1800" b="0" i="1" baseline="-25000" dirty="0" err="1">
                <a:cs typeface="+mn-cs"/>
              </a:rPr>
              <a:t>n</a:t>
            </a:r>
            <a:r>
              <a:rPr lang="en-US" sz="1800" b="0" dirty="0">
                <a:cs typeface="+mn-cs"/>
              </a:rPr>
              <a:t>[</a:t>
            </a:r>
            <a:r>
              <a:rPr lang="en-US" sz="1800" b="0" i="1" dirty="0">
                <a:cs typeface="+mn-cs"/>
              </a:rPr>
              <a:t>k</a:t>
            </a:r>
            <a:r>
              <a:rPr lang="en-US" sz="1800" b="0" dirty="0">
                <a:cs typeface="+mn-cs"/>
              </a:rPr>
              <a:t>] = zero mean, unit </a:t>
            </a:r>
          </a:p>
          <a:p>
            <a:pPr>
              <a:defRPr/>
            </a:pPr>
            <a:r>
              <a:rPr lang="en-US" sz="1800" b="0" dirty="0" err="1">
                <a:cs typeface="+mn-cs"/>
              </a:rPr>
              <a:t>variance,white</a:t>
            </a:r>
            <a:r>
              <a:rPr lang="en-US" sz="1800" b="0" dirty="0">
                <a:cs typeface="+mn-cs"/>
              </a:rPr>
              <a:t> noise</a:t>
            </a:r>
          </a:p>
        </p:txBody>
      </p:sp>
      <p:graphicFrame>
        <p:nvGraphicFramePr>
          <p:cNvPr id="5222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2266598"/>
              </p:ext>
            </p:extLst>
          </p:nvPr>
        </p:nvGraphicFramePr>
        <p:xfrm>
          <a:off x="1331640" y="4653136"/>
          <a:ext cx="3798887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36700" imgH="482600" progId="Equation.3">
                  <p:embed/>
                </p:oleObj>
              </mc:Choice>
              <mc:Fallback>
                <p:oleObj name="Equation" r:id="rId4" imgW="15367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4653136"/>
                        <a:ext cx="3798887" cy="1193800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Kalman</a:t>
            </a:r>
            <a:r>
              <a:rPr lang="en-US" dirty="0"/>
              <a:t> Filter Based Noise Reduction</a:t>
            </a:r>
          </a:p>
        </p:txBody>
      </p:sp>
      <p:sp>
        <p:nvSpPr>
          <p:cNvPr id="3" name="Text Box 203">
            <a:extLst>
              <a:ext uri="{FF2B5EF4-FFF2-40B4-BE49-F238E27FC236}">
                <a16:creationId xmlns:a16="http://schemas.microsoft.com/office/drawing/2014/main" id="{C31DDF8B-29E0-1A7B-31E3-17286BE39470}"/>
              </a:ext>
            </a:extLst>
          </p:cNvPr>
          <p:cNvSpPr txBox="1">
            <a:spLocks noChangeArrowheads="1"/>
          </p:cNvSpPr>
          <p:nvPr/>
        </p:nvSpPr>
        <p:spPr bwMode="auto">
          <a:xfrm rot="19621647">
            <a:off x="-282575" y="2611438"/>
            <a:ext cx="9631363" cy="1570037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r>
              <a:rPr lang="en-US" sz="9600" dirty="0">
                <a:solidFill>
                  <a:schemeClr val="accent1"/>
                </a:solidFill>
                <a:cs typeface="+mn-cs"/>
              </a:rPr>
              <a:t>Skip this slide</a:t>
            </a:r>
          </a:p>
        </p:txBody>
      </p:sp>
    </p:spTree>
    <p:extLst>
      <p:ext uri="{BB962C8B-B14F-4D97-AF65-F5344CB8AC3E}">
        <p14:creationId xmlns:p14="http://schemas.microsoft.com/office/powerpoint/2010/main" val="3560167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15139"/>
              </p:ext>
            </p:extLst>
          </p:nvPr>
        </p:nvGraphicFramePr>
        <p:xfrm>
          <a:off x="246063" y="1341438"/>
          <a:ext cx="8647112" cy="381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499100" imgH="2425700" progId="Equation.3">
                  <p:embed/>
                </p:oleObj>
              </mc:Choice>
              <mc:Fallback>
                <p:oleObj name="Equation" r:id="rId2" imgW="5499100" imgH="2425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063" y="1341438"/>
                        <a:ext cx="8647112" cy="3816350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endParaRPr lang="en-US" dirty="0">
              <a:cs typeface="+mn-cs"/>
            </a:endParaRPr>
          </a:p>
          <a:p>
            <a:pPr>
              <a:buFontTx/>
              <a:buNone/>
              <a:defRPr/>
            </a:pPr>
            <a:endParaRPr lang="en-US" dirty="0">
              <a:cs typeface="+mn-cs"/>
            </a:endParaRPr>
          </a:p>
          <a:p>
            <a:pPr>
              <a:buFontTx/>
              <a:buNone/>
              <a:defRPr/>
            </a:pPr>
            <a:endParaRPr lang="en-US" dirty="0">
              <a:cs typeface="+mn-cs"/>
            </a:endParaRPr>
          </a:p>
          <a:p>
            <a:pPr>
              <a:buFontTx/>
              <a:buNone/>
              <a:defRPr/>
            </a:pPr>
            <a:endParaRPr lang="en-US" dirty="0">
              <a:cs typeface="+mn-cs"/>
            </a:endParaRPr>
          </a:p>
          <a:p>
            <a:pPr>
              <a:buFontTx/>
              <a:buNone/>
              <a:defRPr/>
            </a:pPr>
            <a:endParaRPr lang="en-US" dirty="0">
              <a:cs typeface="+mn-cs"/>
            </a:endParaRPr>
          </a:p>
          <a:p>
            <a:pPr>
              <a:buFontTx/>
              <a:buNone/>
              <a:defRPr/>
            </a:pPr>
            <a:endParaRPr lang="en-US" dirty="0">
              <a:cs typeface="+mn-cs"/>
            </a:endParaRPr>
          </a:p>
          <a:p>
            <a:pPr>
              <a:buFontTx/>
              <a:buNone/>
              <a:defRPr/>
            </a:pPr>
            <a:endParaRPr lang="en-US" dirty="0">
              <a:cs typeface="+mn-cs"/>
            </a:endParaRPr>
          </a:p>
          <a:p>
            <a:pPr>
              <a:buFontTx/>
              <a:buNone/>
              <a:defRPr/>
            </a:pPr>
            <a:endParaRPr lang="en-US" dirty="0">
              <a:cs typeface="+mn-cs"/>
            </a:endParaRPr>
          </a:p>
          <a:p>
            <a:pPr>
              <a:buFontTx/>
              <a:buNone/>
              <a:defRPr/>
            </a:pPr>
            <a:endParaRPr lang="en-US" dirty="0">
              <a:cs typeface="+mn-cs"/>
            </a:endParaRPr>
          </a:p>
          <a:p>
            <a:pPr>
              <a:buFontTx/>
              <a:buNone/>
              <a:defRPr/>
            </a:pPr>
            <a:endParaRPr lang="en-US" dirty="0">
              <a:cs typeface="+mn-cs"/>
            </a:endParaRPr>
          </a:p>
        </p:txBody>
      </p:sp>
      <p:graphicFrame>
        <p:nvGraphicFramePr>
          <p:cNvPr id="5325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2683972"/>
              </p:ext>
            </p:extLst>
          </p:nvPr>
        </p:nvGraphicFramePr>
        <p:xfrm>
          <a:off x="4499992" y="3573016"/>
          <a:ext cx="1778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7646" imgH="393359" progId="Equation.3">
                  <p:embed/>
                </p:oleObj>
              </mc:Choice>
              <mc:Fallback>
                <p:oleObj name="Equation" r:id="rId4" imgW="177646" imgH="39335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3573016"/>
                        <a:ext cx="1778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Oval 40"/>
          <p:cNvSpPr>
            <a:spLocks noChangeArrowheads="1"/>
          </p:cNvSpPr>
          <p:nvPr/>
        </p:nvSpPr>
        <p:spPr bwMode="auto">
          <a:xfrm>
            <a:off x="6372200" y="2348880"/>
            <a:ext cx="720080" cy="432048"/>
          </a:xfrm>
          <a:prstGeom prst="ellipse">
            <a:avLst/>
          </a:prstGeom>
          <a:solidFill>
            <a:srgbClr val="FF5050">
              <a:alpha val="50000"/>
            </a:srgbClr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5323855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/>
              <a:t>s[k] and n[k] are included in state vector, hence can be estimated </a:t>
            </a:r>
          </a:p>
          <a:p>
            <a:r>
              <a:rPr lang="en-US" sz="2000" b="0" dirty="0"/>
              <a:t>by a </a:t>
            </a:r>
            <a:r>
              <a:rPr lang="en-US" sz="2000" b="0" dirty="0" err="1"/>
              <a:t>Kalman</a:t>
            </a:r>
            <a:r>
              <a:rPr lang="en-US" sz="2000" b="0" dirty="0"/>
              <a:t> Filter (assuming α’s, β’s, </a:t>
            </a:r>
            <a:r>
              <a:rPr lang="mr-IN" sz="2000" b="0" dirty="0"/>
              <a:t>…</a:t>
            </a:r>
            <a:r>
              <a:rPr lang="en-US" sz="2000" b="0" dirty="0"/>
              <a:t> are known)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Kalman</a:t>
            </a:r>
            <a:r>
              <a:rPr lang="en-US" dirty="0"/>
              <a:t> Filter Based Noise Reduction</a:t>
            </a:r>
          </a:p>
        </p:txBody>
      </p:sp>
      <p:sp>
        <p:nvSpPr>
          <p:cNvPr id="16" name="Oval 40"/>
          <p:cNvSpPr>
            <a:spLocks noChangeArrowheads="1"/>
          </p:cNvSpPr>
          <p:nvPr/>
        </p:nvSpPr>
        <p:spPr bwMode="auto">
          <a:xfrm>
            <a:off x="6372200" y="3573016"/>
            <a:ext cx="720080" cy="432048"/>
          </a:xfrm>
          <a:prstGeom prst="ellipse">
            <a:avLst/>
          </a:prstGeom>
          <a:solidFill>
            <a:srgbClr val="FF5050">
              <a:alpha val="50000"/>
            </a:srgbClr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" name="Text Box 203">
            <a:extLst>
              <a:ext uri="{FF2B5EF4-FFF2-40B4-BE49-F238E27FC236}">
                <a16:creationId xmlns:a16="http://schemas.microsoft.com/office/drawing/2014/main" id="{5F201F78-1D7A-A09B-8CCA-54B3EE5B8AD0}"/>
              </a:ext>
            </a:extLst>
          </p:cNvPr>
          <p:cNvSpPr txBox="1">
            <a:spLocks noChangeArrowheads="1"/>
          </p:cNvSpPr>
          <p:nvPr/>
        </p:nvSpPr>
        <p:spPr bwMode="auto">
          <a:xfrm rot="19621647">
            <a:off x="-282575" y="2611438"/>
            <a:ext cx="9631363" cy="1570037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r>
              <a:rPr lang="en-US" sz="9600" dirty="0">
                <a:solidFill>
                  <a:schemeClr val="accent1"/>
                </a:solidFill>
                <a:cs typeface="+mn-cs"/>
              </a:rPr>
              <a:t>Skip this slide</a:t>
            </a:r>
          </a:p>
        </p:txBody>
      </p:sp>
    </p:spTree>
    <p:extLst>
      <p:ext uri="{BB962C8B-B14F-4D97-AF65-F5344CB8AC3E}">
        <p14:creationId xmlns:p14="http://schemas.microsoft.com/office/powerpoint/2010/main" val="1765214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2" name="Text Box 4"/>
          <p:cNvSpPr txBox="1">
            <a:spLocks noChangeArrowheads="1"/>
          </p:cNvSpPr>
          <p:nvPr/>
        </p:nvSpPr>
        <p:spPr bwMode="auto">
          <a:xfrm>
            <a:off x="1115616" y="5229200"/>
            <a:ext cx="7488832" cy="985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66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000" b="0" dirty="0">
                <a:solidFill>
                  <a:srgbClr val="FFFFFF"/>
                </a:solidFill>
                <a:cs typeface="+mn-cs"/>
              </a:rPr>
              <a:t>Disadvantages:</a:t>
            </a:r>
          </a:p>
          <a:p>
            <a:pPr lvl="1" algn="l">
              <a:lnSpc>
                <a:spcPct val="7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b="0" dirty="0">
                <a:solidFill>
                  <a:srgbClr val="FFFFFF"/>
                </a:solidFill>
                <a:cs typeface="+mn-cs"/>
              </a:rPr>
              <a:t> complexity</a:t>
            </a:r>
          </a:p>
          <a:p>
            <a:pPr lvl="1" algn="l">
              <a:lnSpc>
                <a:spcPct val="7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sz="2000" b="0" dirty="0">
                <a:solidFill>
                  <a:srgbClr val="FFFFFF"/>
                </a:solidFill>
                <a:cs typeface="+mn-cs"/>
              </a:rPr>
              <a:t> delay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57200" y="1682432"/>
            <a:ext cx="8435280" cy="3770935"/>
            <a:chOff x="457200" y="1588938"/>
            <a:chExt cx="8435280" cy="3770935"/>
          </a:xfrm>
        </p:grpSpPr>
        <p:sp>
          <p:nvSpPr>
            <p:cNvPr id="242693" name="Text Box 5"/>
            <p:cNvSpPr txBox="1">
              <a:spLocks noChangeArrowheads="1"/>
            </p:cNvSpPr>
            <p:nvPr/>
          </p:nvSpPr>
          <p:spPr bwMode="auto">
            <a:xfrm>
              <a:off x="1323975" y="2344588"/>
              <a:ext cx="1335088" cy="1104900"/>
            </a:xfrm>
            <a:prstGeom prst="rect">
              <a:avLst/>
            </a:prstGeom>
            <a:noFill/>
            <a:ln w="38100">
              <a:solidFill>
                <a:srgbClr val="CCFF33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defRPr/>
              </a:pPr>
              <a:r>
                <a:rPr lang="en-US" sz="2000" b="0">
                  <a:solidFill>
                    <a:srgbClr val="CCFF33"/>
                  </a:solidFill>
                  <a:cs typeface="+mn-cs"/>
                </a:rPr>
                <a:t>split signal</a:t>
              </a:r>
            </a:p>
            <a:p>
              <a:pPr>
                <a:defRPr/>
              </a:pPr>
              <a:r>
                <a:rPr lang="en-US" sz="2000" b="0">
                  <a:solidFill>
                    <a:srgbClr val="CCFF33"/>
                  </a:solidFill>
                  <a:cs typeface="+mn-cs"/>
                </a:rPr>
                <a:t>in frames </a:t>
              </a:r>
            </a:p>
          </p:txBody>
        </p:sp>
        <p:sp>
          <p:nvSpPr>
            <p:cNvPr id="242694" name="Text Box 6"/>
            <p:cNvSpPr txBox="1">
              <a:spLocks noChangeArrowheads="1"/>
            </p:cNvSpPr>
            <p:nvPr/>
          </p:nvSpPr>
          <p:spPr bwMode="auto">
            <a:xfrm>
              <a:off x="3862388" y="2344588"/>
              <a:ext cx="1504950" cy="800100"/>
            </a:xfrm>
            <a:prstGeom prst="rect">
              <a:avLst/>
            </a:prstGeom>
            <a:noFill/>
            <a:ln w="38100">
              <a:solidFill>
                <a:srgbClr val="CCFF33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>
                <a:defRPr/>
              </a:pPr>
              <a:r>
                <a:rPr lang="en-US" sz="2000" b="0">
                  <a:solidFill>
                    <a:srgbClr val="CCFF33"/>
                  </a:solidFill>
                  <a:cs typeface="+mn-cs"/>
                </a:rPr>
                <a:t>estimate</a:t>
              </a:r>
            </a:p>
            <a:p>
              <a:pPr>
                <a:defRPr/>
              </a:pPr>
              <a:r>
                <a:rPr lang="en-US" sz="2000" b="0">
                  <a:solidFill>
                    <a:srgbClr val="CCFF33"/>
                  </a:solidFill>
                  <a:cs typeface="+mn-cs"/>
                </a:rPr>
                <a:t>parameters</a:t>
              </a:r>
            </a:p>
          </p:txBody>
        </p:sp>
        <p:sp>
          <p:nvSpPr>
            <p:cNvPr id="242695" name="Text Box 7"/>
            <p:cNvSpPr txBox="1">
              <a:spLocks noChangeArrowheads="1"/>
            </p:cNvSpPr>
            <p:nvPr/>
          </p:nvSpPr>
          <p:spPr bwMode="auto">
            <a:xfrm>
              <a:off x="3489325" y="3851126"/>
              <a:ext cx="2166938" cy="1508747"/>
            </a:xfrm>
            <a:prstGeom prst="rect">
              <a:avLst/>
            </a:prstGeom>
            <a:noFill/>
            <a:ln w="38100">
              <a:solidFill>
                <a:srgbClr val="CCFF33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defRPr/>
              </a:pPr>
              <a:endParaRPr lang="en-US" sz="2000" b="0" dirty="0">
                <a:solidFill>
                  <a:srgbClr val="CCFF33"/>
                </a:solidFill>
                <a:cs typeface="+mn-cs"/>
              </a:endParaRPr>
            </a:p>
            <a:p>
              <a:pPr>
                <a:defRPr/>
              </a:pPr>
              <a:r>
                <a:rPr lang="en-US" sz="2000" b="0" dirty="0" err="1">
                  <a:solidFill>
                    <a:srgbClr val="CCFF33"/>
                  </a:solidFill>
                  <a:cs typeface="+mn-cs"/>
                </a:rPr>
                <a:t>Kalman</a:t>
              </a:r>
              <a:endParaRPr lang="en-US" sz="2000" b="0" dirty="0">
                <a:solidFill>
                  <a:srgbClr val="CCFF33"/>
                </a:solidFill>
                <a:cs typeface="+mn-cs"/>
              </a:endParaRPr>
            </a:p>
            <a:p>
              <a:pPr>
                <a:defRPr/>
              </a:pPr>
              <a:r>
                <a:rPr lang="en-US" sz="2000" b="0" dirty="0">
                  <a:solidFill>
                    <a:srgbClr val="CCFF33"/>
                  </a:solidFill>
                  <a:cs typeface="+mn-cs"/>
                </a:rPr>
                <a:t>Filter</a:t>
              </a:r>
            </a:p>
            <a:p>
              <a:pPr>
                <a:defRPr/>
              </a:pPr>
              <a:r>
                <a:rPr lang="en-US" sz="2000" b="0" dirty="0">
                  <a:solidFill>
                    <a:srgbClr val="CCFF33"/>
                  </a:solidFill>
                  <a:cs typeface="+mn-cs"/>
                </a:rPr>
                <a:t> </a:t>
              </a:r>
            </a:p>
          </p:txBody>
        </p:sp>
        <p:sp>
          <p:nvSpPr>
            <p:cNvPr id="242696" name="Text Box 8"/>
            <p:cNvSpPr txBox="1">
              <a:spLocks noChangeArrowheads="1"/>
            </p:cNvSpPr>
            <p:nvPr/>
          </p:nvSpPr>
          <p:spPr bwMode="auto">
            <a:xfrm>
              <a:off x="6699250" y="3851126"/>
              <a:ext cx="1546225" cy="800100"/>
            </a:xfrm>
            <a:prstGeom prst="rect">
              <a:avLst/>
            </a:prstGeom>
            <a:noFill/>
            <a:ln w="38100">
              <a:solidFill>
                <a:srgbClr val="CCFF33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>
                <a:defRPr/>
              </a:pPr>
              <a:r>
                <a:rPr lang="en-US" sz="2000" b="0">
                  <a:solidFill>
                    <a:srgbClr val="CCFF33"/>
                  </a:solidFill>
                  <a:cs typeface="+mn-cs"/>
                </a:rPr>
                <a:t>reconstruct </a:t>
              </a:r>
            </a:p>
            <a:p>
              <a:pPr>
                <a:defRPr/>
              </a:pPr>
              <a:r>
                <a:rPr lang="en-US" sz="2000" b="0">
                  <a:solidFill>
                    <a:srgbClr val="CCFF33"/>
                  </a:solidFill>
                  <a:cs typeface="+mn-cs"/>
                </a:rPr>
                <a:t>signal</a:t>
              </a:r>
            </a:p>
          </p:txBody>
        </p:sp>
        <p:sp>
          <p:nvSpPr>
            <p:cNvPr id="242697" name="Line 9"/>
            <p:cNvSpPr>
              <a:spLocks noChangeShapeType="1"/>
            </p:cNvSpPr>
            <p:nvPr/>
          </p:nvSpPr>
          <p:spPr bwMode="auto">
            <a:xfrm>
              <a:off x="673100" y="2673201"/>
              <a:ext cx="650875" cy="0"/>
            </a:xfrm>
            <a:prstGeom prst="line">
              <a:avLst/>
            </a:prstGeom>
            <a:noFill/>
            <a:ln w="38100">
              <a:solidFill>
                <a:srgbClr val="CCFF33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2698" name="Line 10"/>
            <p:cNvSpPr>
              <a:spLocks noChangeShapeType="1"/>
            </p:cNvSpPr>
            <p:nvPr/>
          </p:nvSpPr>
          <p:spPr bwMode="auto">
            <a:xfrm flipV="1">
              <a:off x="2624138" y="2668438"/>
              <a:ext cx="1227137" cy="4763"/>
            </a:xfrm>
            <a:prstGeom prst="line">
              <a:avLst/>
            </a:prstGeom>
            <a:noFill/>
            <a:ln w="38100">
              <a:solidFill>
                <a:srgbClr val="CCFF33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2699" name="Line 11"/>
            <p:cNvSpPr>
              <a:spLocks noChangeShapeType="1"/>
            </p:cNvSpPr>
            <p:nvPr/>
          </p:nvSpPr>
          <p:spPr bwMode="auto">
            <a:xfrm>
              <a:off x="4267200" y="3144689"/>
              <a:ext cx="16768" cy="694874"/>
            </a:xfrm>
            <a:prstGeom prst="line">
              <a:avLst/>
            </a:prstGeom>
            <a:noFill/>
            <a:ln w="38100">
              <a:solidFill>
                <a:srgbClr val="CCFF33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2700" name="Line 12"/>
            <p:cNvSpPr>
              <a:spLocks noChangeShapeType="1"/>
            </p:cNvSpPr>
            <p:nvPr/>
          </p:nvSpPr>
          <p:spPr bwMode="auto">
            <a:xfrm flipH="1">
              <a:off x="4876800" y="3144688"/>
              <a:ext cx="0" cy="684213"/>
            </a:xfrm>
            <a:prstGeom prst="line">
              <a:avLst/>
            </a:prstGeom>
            <a:noFill/>
            <a:ln w="38100">
              <a:solidFill>
                <a:srgbClr val="CCFF33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2701" name="Line 13"/>
            <p:cNvSpPr>
              <a:spLocks noChangeShapeType="1"/>
            </p:cNvSpPr>
            <p:nvPr/>
          </p:nvSpPr>
          <p:spPr bwMode="auto">
            <a:xfrm>
              <a:off x="3057525" y="2673201"/>
              <a:ext cx="0" cy="1506537"/>
            </a:xfrm>
            <a:prstGeom prst="line">
              <a:avLst/>
            </a:prstGeom>
            <a:noFill/>
            <a:ln w="38100">
              <a:solidFill>
                <a:srgbClr val="CCFF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2702" name="Line 14"/>
            <p:cNvSpPr>
              <a:spLocks noChangeShapeType="1"/>
            </p:cNvSpPr>
            <p:nvPr/>
          </p:nvSpPr>
          <p:spPr bwMode="auto">
            <a:xfrm>
              <a:off x="3057525" y="4179738"/>
              <a:ext cx="431800" cy="0"/>
            </a:xfrm>
            <a:prstGeom prst="line">
              <a:avLst/>
            </a:prstGeom>
            <a:noFill/>
            <a:ln w="38100">
              <a:solidFill>
                <a:srgbClr val="CCFF33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2703" name="Line 15"/>
            <p:cNvSpPr>
              <a:spLocks noChangeShapeType="1"/>
            </p:cNvSpPr>
            <p:nvPr/>
          </p:nvSpPr>
          <p:spPr bwMode="auto">
            <a:xfrm>
              <a:off x="5656263" y="4179738"/>
              <a:ext cx="1082675" cy="0"/>
            </a:xfrm>
            <a:prstGeom prst="line">
              <a:avLst/>
            </a:prstGeom>
            <a:noFill/>
            <a:ln w="38100">
              <a:solidFill>
                <a:srgbClr val="CCFF33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2704" name="Line 16"/>
            <p:cNvSpPr>
              <a:spLocks noChangeShapeType="1"/>
            </p:cNvSpPr>
            <p:nvPr/>
          </p:nvSpPr>
          <p:spPr bwMode="auto">
            <a:xfrm>
              <a:off x="8256588" y="4179738"/>
              <a:ext cx="431800" cy="0"/>
            </a:xfrm>
            <a:prstGeom prst="line">
              <a:avLst/>
            </a:prstGeom>
            <a:noFill/>
            <a:ln w="38100">
              <a:solidFill>
                <a:srgbClr val="CCFF33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2705" name="Line 17"/>
            <p:cNvSpPr>
              <a:spLocks noChangeShapeType="1"/>
            </p:cNvSpPr>
            <p:nvPr/>
          </p:nvSpPr>
          <p:spPr bwMode="auto">
            <a:xfrm flipV="1">
              <a:off x="6161088" y="2019151"/>
              <a:ext cx="0" cy="216058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2706" name="Line 18"/>
            <p:cNvSpPr>
              <a:spLocks noChangeShapeType="1"/>
            </p:cNvSpPr>
            <p:nvPr/>
          </p:nvSpPr>
          <p:spPr bwMode="auto">
            <a:xfrm flipH="1" flipV="1">
              <a:off x="3048000" y="2004863"/>
              <a:ext cx="3113088" cy="14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2707" name="Line 19"/>
            <p:cNvSpPr>
              <a:spLocks noChangeShapeType="1"/>
            </p:cNvSpPr>
            <p:nvPr/>
          </p:nvSpPr>
          <p:spPr bwMode="auto">
            <a:xfrm flipH="1">
              <a:off x="3048000" y="2004863"/>
              <a:ext cx="0" cy="53181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aphicFrame>
          <p:nvGraphicFramePr>
            <p:cNvPr id="55315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85736910"/>
                </p:ext>
              </p:extLst>
            </p:nvPr>
          </p:nvGraphicFramePr>
          <p:xfrm>
            <a:off x="3309938" y="3262481"/>
            <a:ext cx="858837" cy="404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444500" imgH="228600" progId="Equation.3">
                    <p:embed/>
                  </p:oleObj>
                </mc:Choice>
                <mc:Fallback>
                  <p:oleObj name="Equation" r:id="rId6" imgW="4445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9938" y="3262481"/>
                          <a:ext cx="858837" cy="404813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5316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06281517"/>
                </p:ext>
              </p:extLst>
            </p:nvPr>
          </p:nvGraphicFramePr>
          <p:xfrm>
            <a:off x="5054599" y="3275181"/>
            <a:ext cx="847565" cy="4203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444500" imgH="241300" progId="Equation.3">
                    <p:embed/>
                  </p:oleObj>
                </mc:Choice>
                <mc:Fallback>
                  <p:oleObj name="Equation" r:id="rId8" imgW="4445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54599" y="3275181"/>
                          <a:ext cx="847565" cy="420365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2710" name="Text Box 22"/>
            <p:cNvSpPr txBox="1">
              <a:spLocks noChangeArrowheads="1"/>
            </p:cNvSpPr>
            <p:nvPr/>
          </p:nvSpPr>
          <p:spPr bwMode="auto">
            <a:xfrm>
              <a:off x="3303779" y="1588938"/>
              <a:ext cx="2466596" cy="400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FF66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>
                <a:defRPr/>
              </a:pPr>
              <a:r>
                <a:rPr lang="en-US" sz="2000" b="0" dirty="0">
                  <a:solidFill>
                    <a:srgbClr val="FF0000"/>
                  </a:solidFill>
                  <a:cs typeface="+mn-cs"/>
                </a:rPr>
                <a:t>iterations for frame </a:t>
              </a:r>
              <a:r>
                <a:rPr lang="en-US" sz="2000" b="0" dirty="0" err="1">
                  <a:solidFill>
                    <a:srgbClr val="FF0000"/>
                  </a:solidFill>
                  <a:cs typeface="+mn-cs"/>
                </a:rPr>
                <a:t>i</a:t>
              </a:r>
              <a:endParaRPr lang="en-US" sz="2000" b="0" dirty="0">
                <a:solidFill>
                  <a:srgbClr val="FF0000"/>
                </a:solidFill>
                <a:cs typeface="+mn-cs"/>
              </a:endParaRPr>
            </a:p>
          </p:txBody>
        </p:sp>
        <p:sp>
          <p:nvSpPr>
            <p:cNvPr id="242711" name="Text Box 23"/>
            <p:cNvSpPr txBox="1">
              <a:spLocks noChangeArrowheads="1"/>
            </p:cNvSpPr>
            <p:nvPr/>
          </p:nvSpPr>
          <p:spPr bwMode="auto">
            <a:xfrm>
              <a:off x="457200" y="2183378"/>
              <a:ext cx="72231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FF66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defRPr/>
              </a:pPr>
              <a:r>
                <a:rPr lang="en-US" sz="2000" b="0" i="1" dirty="0">
                  <a:solidFill>
                    <a:srgbClr val="CCFF33"/>
                  </a:solidFill>
                  <a:cs typeface="+mn-cs"/>
                </a:rPr>
                <a:t>y</a:t>
              </a:r>
              <a:r>
                <a:rPr lang="en-US" sz="2000" b="0" dirty="0">
                  <a:solidFill>
                    <a:srgbClr val="CCFF33"/>
                  </a:solidFill>
                  <a:cs typeface="+mn-cs"/>
                </a:rPr>
                <a:t>[</a:t>
              </a:r>
              <a:r>
                <a:rPr lang="en-US" sz="2000" b="0" i="1" dirty="0">
                  <a:solidFill>
                    <a:srgbClr val="CCFF33"/>
                  </a:solidFill>
                  <a:cs typeface="+mn-cs"/>
                </a:rPr>
                <a:t>k</a:t>
              </a:r>
              <a:r>
                <a:rPr lang="en-US" sz="2000" b="0" dirty="0">
                  <a:solidFill>
                    <a:srgbClr val="CCFF33"/>
                  </a:solidFill>
                  <a:cs typeface="+mn-cs"/>
                </a:rPr>
                <a:t>]</a:t>
              </a:r>
            </a:p>
          </p:txBody>
        </p:sp>
        <p:graphicFrame>
          <p:nvGraphicFramePr>
            <p:cNvPr id="55319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02663603"/>
                </p:ext>
              </p:extLst>
            </p:nvPr>
          </p:nvGraphicFramePr>
          <p:xfrm>
            <a:off x="8398767" y="3752701"/>
            <a:ext cx="493713" cy="295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ergelijking" r:id="rId10" imgW="520474" imgH="342751" progId="Equation.3">
                    <p:embed/>
                  </p:oleObj>
                </mc:Choice>
                <mc:Fallback>
                  <p:oleObj name="Vergelijking" r:id="rId10" imgW="520474" imgH="34275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98767" y="3752701"/>
                          <a:ext cx="493713" cy="295275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5320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62416463"/>
                </p:ext>
              </p:extLst>
            </p:nvPr>
          </p:nvGraphicFramePr>
          <p:xfrm>
            <a:off x="5868144" y="4343618"/>
            <a:ext cx="269875" cy="4111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27000" imgH="215900" progId="Equation.3">
                    <p:embed/>
                  </p:oleObj>
                </mc:Choice>
                <mc:Fallback>
                  <p:oleObj name="Equation" r:id="rId12" imgW="1270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68144" y="4343618"/>
                          <a:ext cx="269875" cy="411162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5321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97422677"/>
                </p:ext>
              </p:extLst>
            </p:nvPr>
          </p:nvGraphicFramePr>
          <p:xfrm>
            <a:off x="6228184" y="4343618"/>
            <a:ext cx="330473" cy="4320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139700" imgH="215900" progId="Equation.3">
                    <p:embed/>
                  </p:oleObj>
                </mc:Choice>
                <mc:Fallback>
                  <p:oleObj name="Equation" r:id="rId14" imgW="1397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28184" y="4343618"/>
                          <a:ext cx="330473" cy="432048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2718" name="Oval 30"/>
            <p:cNvSpPr>
              <a:spLocks noChangeArrowheads="1"/>
            </p:cNvSpPr>
            <p:nvPr/>
          </p:nvSpPr>
          <p:spPr bwMode="auto">
            <a:xfrm>
              <a:off x="2971800" y="2612876"/>
              <a:ext cx="152400" cy="152400"/>
            </a:xfrm>
            <a:prstGeom prst="ellipse">
              <a:avLst/>
            </a:prstGeom>
            <a:solidFill>
              <a:srgbClr val="CCFF33"/>
            </a:solidFill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2719" name="Oval 31"/>
            <p:cNvSpPr>
              <a:spLocks noChangeArrowheads="1"/>
            </p:cNvSpPr>
            <p:nvPr/>
          </p:nvSpPr>
          <p:spPr bwMode="auto">
            <a:xfrm>
              <a:off x="6083300" y="4100363"/>
              <a:ext cx="152400" cy="152400"/>
            </a:xfrm>
            <a:prstGeom prst="ellipse">
              <a:avLst/>
            </a:prstGeom>
            <a:solidFill>
              <a:srgbClr val="CCFF33"/>
            </a:solidFill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42720" name="Text Box 32"/>
          <p:cNvSpPr txBox="1">
            <a:spLocks noChangeArrowheads="1"/>
          </p:cNvSpPr>
          <p:nvPr/>
        </p:nvSpPr>
        <p:spPr bwMode="auto">
          <a:xfrm>
            <a:off x="395536" y="1124744"/>
            <a:ext cx="6668567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u="sng" dirty="0">
                <a:cs typeface="+mn-cs"/>
              </a:rPr>
              <a:t>Iterative algorithm</a:t>
            </a:r>
            <a:r>
              <a:rPr lang="en-US" dirty="0">
                <a:cs typeface="+mn-cs"/>
              </a:rPr>
              <a:t> </a:t>
            </a:r>
            <a:r>
              <a:rPr lang="en-US" sz="2000" b="0" dirty="0">
                <a:cs typeface="+mn-cs"/>
              </a:rPr>
              <a:t>(details omitted)    </a:t>
            </a:r>
            <a:r>
              <a:rPr lang="en-US" sz="1600" b="0" dirty="0"/>
              <a:t>(compare to p.20) </a:t>
            </a:r>
            <a:endParaRPr lang="en-GB" sz="1600" b="0" dirty="0">
              <a:cs typeface="+mn-cs"/>
            </a:endParaRPr>
          </a:p>
        </p:txBody>
      </p:sp>
      <p:pic>
        <p:nvPicPr>
          <p:cNvPr id="33" name="3926FCCB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2924944"/>
            <a:ext cx="587870" cy="58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058A8BE2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1918" y="4458598"/>
            <a:ext cx="562570" cy="5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Kalman</a:t>
            </a:r>
            <a:r>
              <a:rPr lang="en-US" dirty="0"/>
              <a:t> Filter Based Noise Reduction</a:t>
            </a:r>
          </a:p>
        </p:txBody>
      </p:sp>
      <p:graphicFrame>
        <p:nvGraphicFramePr>
          <p:cNvPr id="35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6435577"/>
              </p:ext>
            </p:extLst>
          </p:nvPr>
        </p:nvGraphicFramePr>
        <p:xfrm>
          <a:off x="3203848" y="2288873"/>
          <a:ext cx="360040" cy="420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39700" imgH="215900" progId="Equation.3">
                  <p:embed/>
                </p:oleObj>
              </mc:Choice>
              <mc:Fallback>
                <p:oleObj name="Equation" r:id="rId17" imgW="1397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2288873"/>
                        <a:ext cx="360040" cy="42004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3059832" y="2780928"/>
            <a:ext cx="793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Frame </a:t>
            </a:r>
            <a:r>
              <a:rPr lang="en-US" sz="1400" b="0" dirty="0" err="1"/>
              <a:t>i</a:t>
            </a:r>
            <a:endParaRPr lang="en-US" sz="1400" b="0" dirty="0"/>
          </a:p>
        </p:txBody>
      </p:sp>
      <p:sp>
        <p:nvSpPr>
          <p:cNvPr id="37" name="TextBox 36"/>
          <p:cNvSpPr txBox="1"/>
          <p:nvPr/>
        </p:nvSpPr>
        <p:spPr>
          <a:xfrm>
            <a:off x="5796136" y="4869160"/>
            <a:ext cx="793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Frame </a:t>
            </a:r>
            <a:r>
              <a:rPr lang="en-US" sz="1400" b="0" dirty="0" err="1"/>
              <a:t>i</a:t>
            </a:r>
            <a:endParaRPr lang="en-US" sz="1400" b="0" dirty="0"/>
          </a:p>
        </p:txBody>
      </p:sp>
      <p:sp>
        <p:nvSpPr>
          <p:cNvPr id="3" name="Text Box 203">
            <a:extLst>
              <a:ext uri="{FF2B5EF4-FFF2-40B4-BE49-F238E27FC236}">
                <a16:creationId xmlns:a16="http://schemas.microsoft.com/office/drawing/2014/main" id="{DA5E3801-8495-9862-F2A9-BB98B9EB9D7D}"/>
              </a:ext>
            </a:extLst>
          </p:cNvPr>
          <p:cNvSpPr txBox="1">
            <a:spLocks noChangeArrowheads="1"/>
          </p:cNvSpPr>
          <p:nvPr/>
        </p:nvSpPr>
        <p:spPr bwMode="auto">
          <a:xfrm rot="19621647">
            <a:off x="-282575" y="2611438"/>
            <a:ext cx="9631363" cy="1570037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r>
              <a:rPr lang="en-US" sz="9600" dirty="0">
                <a:solidFill>
                  <a:schemeClr val="accent1"/>
                </a:solidFill>
                <a:cs typeface="+mn-cs"/>
              </a:rPr>
              <a:t>Skip this slide</a:t>
            </a:r>
          </a:p>
        </p:txBody>
      </p:sp>
    </p:spTree>
    <p:extLst>
      <p:ext uri="{BB962C8B-B14F-4D97-AF65-F5344CB8AC3E}">
        <p14:creationId xmlns:p14="http://schemas.microsoft.com/office/powerpoint/2010/main" val="2102846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7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endParaRPr lang="en-US" sz="2400" b="0" dirty="0">
              <a:cs typeface="+mn-cs"/>
            </a:endParaRPr>
          </a:p>
          <a:p>
            <a:pPr>
              <a:buFontTx/>
              <a:buNone/>
              <a:defRPr/>
            </a:pPr>
            <a:r>
              <a:rPr lang="en-US" sz="2400" b="0" dirty="0">
                <a:cs typeface="+mn-cs"/>
              </a:rPr>
              <a:t> </a:t>
            </a:r>
            <a:endParaRPr lang="en-US" dirty="0">
              <a:cs typeface="+mn-cs"/>
            </a:endParaRPr>
          </a:p>
          <a:p>
            <a:pPr>
              <a:buFontTx/>
              <a:buNone/>
              <a:defRPr/>
            </a:pPr>
            <a:endParaRPr lang="en-US" dirty="0">
              <a:cs typeface="+mn-cs"/>
            </a:endParaRPr>
          </a:p>
          <a:p>
            <a:pPr>
              <a:buFontTx/>
              <a:buNone/>
              <a:defRPr/>
            </a:pPr>
            <a:endParaRPr lang="en-US" dirty="0">
              <a:cs typeface="+mn-cs"/>
            </a:endParaRPr>
          </a:p>
          <a:p>
            <a:pPr>
              <a:buFontTx/>
              <a:buNone/>
              <a:defRPr/>
            </a:pPr>
            <a:endParaRPr lang="en-US" dirty="0">
              <a:cs typeface="+mn-cs"/>
            </a:endParaRPr>
          </a:p>
          <a:p>
            <a:pPr>
              <a:buFontTx/>
              <a:buNone/>
              <a:defRPr/>
            </a:pPr>
            <a:endParaRPr lang="en-US" dirty="0">
              <a:cs typeface="+mn-cs"/>
            </a:endParaRPr>
          </a:p>
          <a:p>
            <a:pPr>
              <a:buFontTx/>
              <a:buNone/>
              <a:defRPr/>
            </a:pPr>
            <a:endParaRPr lang="en-US" dirty="0">
              <a:cs typeface="+mn-cs"/>
            </a:endParaRPr>
          </a:p>
          <a:p>
            <a:pPr>
              <a:buFontTx/>
              <a:buNone/>
              <a:defRPr/>
            </a:pPr>
            <a:endParaRPr lang="en-US" dirty="0">
              <a:cs typeface="+mn-cs"/>
            </a:endParaRPr>
          </a:p>
          <a:p>
            <a:pPr>
              <a:buFontTx/>
              <a:buNone/>
              <a:defRPr/>
            </a:pPr>
            <a:endParaRPr lang="en-US" dirty="0"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80528" y="2276872"/>
            <a:ext cx="8648630" cy="3816423"/>
            <a:chOff x="-428625" y="2438400"/>
            <a:chExt cx="8867568" cy="3682633"/>
          </a:xfrm>
        </p:grpSpPr>
        <p:sp>
          <p:nvSpPr>
            <p:cNvPr id="243717" name="Text Box 5"/>
            <p:cNvSpPr txBox="1">
              <a:spLocks noChangeArrowheads="1"/>
            </p:cNvSpPr>
            <p:nvPr/>
          </p:nvSpPr>
          <p:spPr bwMode="auto">
            <a:xfrm>
              <a:off x="3124200" y="3244850"/>
              <a:ext cx="2743200" cy="743088"/>
            </a:xfrm>
            <a:prstGeom prst="rect">
              <a:avLst/>
            </a:prstGeom>
            <a:noFill/>
            <a:ln w="38100">
              <a:solidFill>
                <a:srgbClr val="CCFF33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defRPr/>
              </a:pPr>
              <a:r>
                <a:rPr lang="en-US" sz="2000" b="0" dirty="0">
                  <a:solidFill>
                    <a:srgbClr val="CCFF33"/>
                  </a:solidFill>
                  <a:cs typeface="+mn-cs"/>
                </a:rPr>
                <a:t>State Estimator</a:t>
              </a:r>
            </a:p>
            <a:p>
              <a:pPr>
                <a:defRPr/>
              </a:pPr>
              <a:r>
                <a:rPr lang="en-US" sz="2000" b="0" dirty="0">
                  <a:solidFill>
                    <a:srgbClr val="CCFF33"/>
                  </a:solidFill>
                  <a:cs typeface="+mn-cs"/>
                </a:rPr>
                <a:t>(</a:t>
              </a:r>
              <a:r>
                <a:rPr lang="en-US" sz="2000" b="0" dirty="0" err="1">
                  <a:solidFill>
                    <a:srgbClr val="CCFF33"/>
                  </a:solidFill>
                  <a:cs typeface="+mn-cs"/>
                </a:rPr>
                <a:t>Kalman</a:t>
              </a:r>
              <a:r>
                <a:rPr lang="en-US" sz="2000" b="0" dirty="0">
                  <a:solidFill>
                    <a:srgbClr val="CCFF33"/>
                  </a:solidFill>
                  <a:cs typeface="+mn-cs"/>
                </a:rPr>
                <a:t> Filter)</a:t>
              </a:r>
            </a:p>
          </p:txBody>
        </p:sp>
        <p:sp>
          <p:nvSpPr>
            <p:cNvPr id="243718" name="Text Box 6"/>
            <p:cNvSpPr txBox="1">
              <a:spLocks noChangeArrowheads="1"/>
            </p:cNvSpPr>
            <p:nvPr/>
          </p:nvSpPr>
          <p:spPr bwMode="auto">
            <a:xfrm>
              <a:off x="3146425" y="4584487"/>
              <a:ext cx="2698750" cy="980677"/>
            </a:xfrm>
            <a:prstGeom prst="rect">
              <a:avLst/>
            </a:prstGeom>
            <a:noFill/>
            <a:ln w="38100">
              <a:solidFill>
                <a:srgbClr val="CCFF33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ts val="0"/>
                </a:spcBef>
                <a:defRPr/>
              </a:pPr>
              <a:r>
                <a:rPr lang="en-US" sz="2000" b="0" dirty="0">
                  <a:solidFill>
                    <a:srgbClr val="CCFF33"/>
                  </a:solidFill>
                  <a:cs typeface="+mn-cs"/>
                </a:rPr>
                <a:t>Parameters Estimator</a:t>
              </a:r>
            </a:p>
            <a:p>
              <a:pPr>
                <a:spcBef>
                  <a:spcPts val="0"/>
                </a:spcBef>
                <a:defRPr/>
              </a:pPr>
              <a:r>
                <a:rPr lang="en-US" sz="1800" b="0" dirty="0">
                  <a:solidFill>
                    <a:srgbClr val="CCFF33"/>
                  </a:solidFill>
                  <a:cs typeface="+mn-cs"/>
                </a:rPr>
                <a:t>(</a:t>
              </a:r>
              <a:r>
                <a:rPr lang="en-US" sz="1800" b="0" dirty="0" err="1">
                  <a:solidFill>
                    <a:srgbClr val="CCFF33"/>
                  </a:solidFill>
                  <a:cs typeface="+mn-cs"/>
                </a:rPr>
                <a:t>Kalman</a:t>
              </a:r>
              <a:r>
                <a:rPr lang="en-US" sz="1800" b="0" dirty="0">
                  <a:solidFill>
                    <a:srgbClr val="CCFF33"/>
                  </a:solidFill>
                  <a:cs typeface="+mn-cs"/>
                </a:rPr>
                <a:t> Filter)</a:t>
              </a:r>
            </a:p>
          </p:txBody>
        </p:sp>
        <p:sp>
          <p:nvSpPr>
            <p:cNvPr id="243719" name="Text Box 7"/>
            <p:cNvSpPr txBox="1">
              <a:spLocks noChangeArrowheads="1"/>
            </p:cNvSpPr>
            <p:nvPr/>
          </p:nvSpPr>
          <p:spPr bwMode="auto">
            <a:xfrm>
              <a:off x="4159250" y="2438400"/>
              <a:ext cx="406400" cy="434975"/>
            </a:xfrm>
            <a:prstGeom prst="rect">
              <a:avLst/>
            </a:prstGeom>
            <a:noFill/>
            <a:ln w="38100">
              <a:solidFill>
                <a:srgbClr val="CCFF33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>
                <a:defRPr/>
              </a:pPr>
              <a:r>
                <a:rPr lang="en-US" sz="2000" b="0">
                  <a:solidFill>
                    <a:srgbClr val="CCFF33"/>
                  </a:solidFill>
                  <a:cs typeface="+mn-cs"/>
                </a:rPr>
                <a:t>D</a:t>
              </a:r>
            </a:p>
          </p:txBody>
        </p:sp>
        <p:sp>
          <p:nvSpPr>
            <p:cNvPr id="243720" name="Text Box 8"/>
            <p:cNvSpPr txBox="1">
              <a:spLocks noChangeArrowheads="1"/>
            </p:cNvSpPr>
            <p:nvPr/>
          </p:nvSpPr>
          <p:spPr bwMode="auto">
            <a:xfrm>
              <a:off x="4202937" y="5686058"/>
              <a:ext cx="388937" cy="434975"/>
            </a:xfrm>
            <a:prstGeom prst="rect">
              <a:avLst/>
            </a:prstGeom>
            <a:noFill/>
            <a:ln w="38100">
              <a:solidFill>
                <a:srgbClr val="CCFF33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defRPr/>
              </a:pPr>
              <a:r>
                <a:rPr lang="en-US" sz="2000" b="0">
                  <a:solidFill>
                    <a:srgbClr val="CCFF33"/>
                  </a:solidFill>
                  <a:cs typeface="+mn-cs"/>
                </a:rPr>
                <a:t>D</a:t>
              </a:r>
            </a:p>
          </p:txBody>
        </p:sp>
        <p:sp>
          <p:nvSpPr>
            <p:cNvPr id="243721" name="Line 9"/>
            <p:cNvSpPr>
              <a:spLocks noChangeShapeType="1"/>
            </p:cNvSpPr>
            <p:nvPr/>
          </p:nvSpPr>
          <p:spPr bwMode="auto">
            <a:xfrm>
              <a:off x="4343400" y="4051300"/>
              <a:ext cx="0" cy="512763"/>
            </a:xfrm>
            <a:prstGeom prst="line">
              <a:avLst/>
            </a:prstGeom>
            <a:noFill/>
            <a:ln w="38100">
              <a:solidFill>
                <a:srgbClr val="CCFF33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22" name="Line 10"/>
            <p:cNvSpPr>
              <a:spLocks noChangeShapeType="1"/>
            </p:cNvSpPr>
            <p:nvPr/>
          </p:nvSpPr>
          <p:spPr bwMode="auto">
            <a:xfrm>
              <a:off x="5867400" y="3611563"/>
              <a:ext cx="2057400" cy="0"/>
            </a:xfrm>
            <a:prstGeom prst="line">
              <a:avLst/>
            </a:prstGeom>
            <a:noFill/>
            <a:ln w="38100">
              <a:solidFill>
                <a:srgbClr val="CCFF33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23" name="Line 11"/>
            <p:cNvSpPr>
              <a:spLocks noChangeShapeType="1"/>
            </p:cNvSpPr>
            <p:nvPr/>
          </p:nvSpPr>
          <p:spPr bwMode="auto">
            <a:xfrm>
              <a:off x="5846998" y="4939812"/>
              <a:ext cx="516816" cy="2"/>
            </a:xfrm>
            <a:prstGeom prst="line">
              <a:avLst/>
            </a:prstGeom>
            <a:noFill/>
            <a:ln w="38100">
              <a:solidFill>
                <a:srgbClr val="CCFF33"/>
              </a:solidFill>
              <a:round/>
              <a:headEnd type="none" w="sm" len="sm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24" name="Line 12"/>
            <p:cNvSpPr>
              <a:spLocks noChangeShapeType="1"/>
            </p:cNvSpPr>
            <p:nvPr/>
          </p:nvSpPr>
          <p:spPr bwMode="auto">
            <a:xfrm>
              <a:off x="6356350" y="3638550"/>
              <a:ext cx="0" cy="0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25" name="Line 13"/>
            <p:cNvSpPr>
              <a:spLocks noChangeShapeType="1"/>
            </p:cNvSpPr>
            <p:nvPr/>
          </p:nvSpPr>
          <p:spPr bwMode="auto">
            <a:xfrm flipV="1">
              <a:off x="6356350" y="2651125"/>
              <a:ext cx="0" cy="987425"/>
            </a:xfrm>
            <a:prstGeom prst="line">
              <a:avLst/>
            </a:prstGeom>
            <a:noFill/>
            <a:ln w="38100">
              <a:solidFill>
                <a:srgbClr val="CCFF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26" name="Line 14"/>
            <p:cNvSpPr>
              <a:spLocks noChangeShapeType="1"/>
            </p:cNvSpPr>
            <p:nvPr/>
          </p:nvSpPr>
          <p:spPr bwMode="auto">
            <a:xfrm flipH="1">
              <a:off x="4605338" y="2651125"/>
              <a:ext cx="1751012" cy="0"/>
            </a:xfrm>
            <a:prstGeom prst="line">
              <a:avLst/>
            </a:prstGeom>
            <a:noFill/>
            <a:ln w="38100">
              <a:solidFill>
                <a:srgbClr val="CCFF33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27" name="Line 15"/>
            <p:cNvSpPr>
              <a:spLocks noChangeShapeType="1"/>
            </p:cNvSpPr>
            <p:nvPr/>
          </p:nvSpPr>
          <p:spPr bwMode="auto">
            <a:xfrm>
              <a:off x="6356350" y="4911725"/>
              <a:ext cx="0" cy="917575"/>
            </a:xfrm>
            <a:prstGeom prst="line">
              <a:avLst/>
            </a:prstGeom>
            <a:noFill/>
            <a:ln w="38100">
              <a:solidFill>
                <a:srgbClr val="CCFF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28" name="Line 16"/>
            <p:cNvSpPr>
              <a:spLocks noChangeShapeType="1"/>
            </p:cNvSpPr>
            <p:nvPr/>
          </p:nvSpPr>
          <p:spPr bwMode="auto">
            <a:xfrm flipH="1">
              <a:off x="4605338" y="5829300"/>
              <a:ext cx="1751012" cy="0"/>
            </a:xfrm>
            <a:prstGeom prst="line">
              <a:avLst/>
            </a:prstGeom>
            <a:noFill/>
            <a:ln w="38100">
              <a:solidFill>
                <a:srgbClr val="CCFF33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29" name="Line 17"/>
            <p:cNvSpPr>
              <a:spLocks noChangeShapeType="1"/>
            </p:cNvSpPr>
            <p:nvPr/>
          </p:nvSpPr>
          <p:spPr bwMode="auto">
            <a:xfrm flipH="1">
              <a:off x="990600" y="4270375"/>
              <a:ext cx="3357563" cy="0"/>
            </a:xfrm>
            <a:prstGeom prst="line">
              <a:avLst/>
            </a:prstGeom>
            <a:noFill/>
            <a:ln w="38100">
              <a:solidFill>
                <a:srgbClr val="CCFF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30" name="Line 18"/>
            <p:cNvSpPr>
              <a:spLocks noChangeShapeType="1"/>
            </p:cNvSpPr>
            <p:nvPr/>
          </p:nvSpPr>
          <p:spPr bwMode="auto">
            <a:xfrm flipH="1" flipV="1">
              <a:off x="2343150" y="2651124"/>
              <a:ext cx="1796802" cy="329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31" name="Line 19"/>
            <p:cNvSpPr>
              <a:spLocks noChangeShapeType="1"/>
            </p:cNvSpPr>
            <p:nvPr/>
          </p:nvSpPr>
          <p:spPr bwMode="auto">
            <a:xfrm>
              <a:off x="2343150" y="2651125"/>
              <a:ext cx="0" cy="21177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32" name="Line 20"/>
            <p:cNvSpPr>
              <a:spLocks noChangeShapeType="1"/>
            </p:cNvSpPr>
            <p:nvPr/>
          </p:nvSpPr>
          <p:spPr bwMode="auto">
            <a:xfrm flipV="1">
              <a:off x="2362200" y="3465513"/>
              <a:ext cx="7620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33" name="Line 21"/>
            <p:cNvSpPr>
              <a:spLocks noChangeShapeType="1"/>
            </p:cNvSpPr>
            <p:nvPr/>
          </p:nvSpPr>
          <p:spPr bwMode="auto">
            <a:xfrm>
              <a:off x="2343150" y="4768850"/>
              <a:ext cx="80327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34" name="Line 22"/>
            <p:cNvSpPr>
              <a:spLocks noChangeShapeType="1"/>
            </p:cNvSpPr>
            <p:nvPr/>
          </p:nvSpPr>
          <p:spPr bwMode="auto">
            <a:xfrm flipH="1">
              <a:off x="2635250" y="5829300"/>
              <a:ext cx="153193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35" name="Line 23"/>
            <p:cNvSpPr>
              <a:spLocks noChangeShapeType="1"/>
            </p:cNvSpPr>
            <p:nvPr/>
          </p:nvSpPr>
          <p:spPr bwMode="auto">
            <a:xfrm flipV="1">
              <a:off x="2635250" y="3673475"/>
              <a:ext cx="0" cy="21558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36" name="Line 24"/>
            <p:cNvSpPr>
              <a:spLocks noChangeShapeType="1"/>
            </p:cNvSpPr>
            <p:nvPr/>
          </p:nvSpPr>
          <p:spPr bwMode="auto">
            <a:xfrm flipV="1">
              <a:off x="2667000" y="3684588"/>
              <a:ext cx="457200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37" name="Line 25"/>
            <p:cNvSpPr>
              <a:spLocks noChangeShapeType="1"/>
            </p:cNvSpPr>
            <p:nvPr/>
          </p:nvSpPr>
          <p:spPr bwMode="auto">
            <a:xfrm>
              <a:off x="2635250" y="5051425"/>
              <a:ext cx="511175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aphicFrame>
          <p:nvGraphicFramePr>
            <p:cNvPr id="56345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49586637"/>
                </p:ext>
              </p:extLst>
            </p:nvPr>
          </p:nvGraphicFramePr>
          <p:xfrm>
            <a:off x="1083543" y="2644200"/>
            <a:ext cx="1163590" cy="2982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673100" imgH="177800" progId="Equation.3">
                    <p:embed/>
                  </p:oleObj>
                </mc:Choice>
                <mc:Fallback>
                  <p:oleObj name="Equation" r:id="rId2" imgW="6731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83543" y="2644200"/>
                          <a:ext cx="1163590" cy="298256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346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50337202"/>
                </p:ext>
              </p:extLst>
            </p:nvPr>
          </p:nvGraphicFramePr>
          <p:xfrm>
            <a:off x="1083146" y="3014464"/>
            <a:ext cx="1152525" cy="274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825500" imgH="203200" progId="Equation.3">
                    <p:embed/>
                  </p:oleObj>
                </mc:Choice>
                <mc:Fallback>
                  <p:oleObj name="Equation" r:id="rId4" imgW="8255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83146" y="3014464"/>
                          <a:ext cx="1152525" cy="274638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34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38500798"/>
                </p:ext>
              </p:extLst>
            </p:nvPr>
          </p:nvGraphicFramePr>
          <p:xfrm>
            <a:off x="1042516" y="3875088"/>
            <a:ext cx="473075" cy="306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304536" imgH="203024" progId="Equation.3">
                    <p:embed/>
                  </p:oleObj>
                </mc:Choice>
                <mc:Fallback>
                  <p:oleObj name="Equation" r:id="rId6" imgW="304536" imgH="203024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42516" y="3875088"/>
                          <a:ext cx="473075" cy="306387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348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72042992"/>
                </p:ext>
              </p:extLst>
            </p:nvPr>
          </p:nvGraphicFramePr>
          <p:xfrm>
            <a:off x="6477000" y="2716335"/>
            <a:ext cx="1714500" cy="357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939392" imgH="203112" progId="Equation.3">
                    <p:embed/>
                  </p:oleObj>
                </mc:Choice>
                <mc:Fallback>
                  <p:oleObj name="Equation" r:id="rId8" imgW="939392" imgH="20311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77000" y="2716335"/>
                          <a:ext cx="1714500" cy="357187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349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00926678"/>
                </p:ext>
              </p:extLst>
            </p:nvPr>
          </p:nvGraphicFramePr>
          <p:xfrm>
            <a:off x="55967" y="5072795"/>
            <a:ext cx="1266341" cy="3385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774700" imgH="215900" progId="Equation.3">
                    <p:embed/>
                  </p:oleObj>
                </mc:Choice>
                <mc:Fallback>
                  <p:oleObj name="Equation" r:id="rId10" imgW="7747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967" y="5072795"/>
                          <a:ext cx="1266341" cy="33853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350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63183448"/>
                </p:ext>
              </p:extLst>
            </p:nvPr>
          </p:nvGraphicFramePr>
          <p:xfrm>
            <a:off x="1363001" y="5086582"/>
            <a:ext cx="1116593" cy="3140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787400" imgH="228600" progId="Equation.3">
                    <p:embed/>
                  </p:oleObj>
                </mc:Choice>
                <mc:Fallback>
                  <p:oleObj name="Equation" r:id="rId12" imgW="787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3001" y="5086582"/>
                          <a:ext cx="1116593" cy="314028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351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3650617"/>
                </p:ext>
              </p:extLst>
            </p:nvPr>
          </p:nvGraphicFramePr>
          <p:xfrm>
            <a:off x="75431" y="5462736"/>
            <a:ext cx="1201284" cy="3068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723900" imgH="190500" progId="Equation.3">
                    <p:embed/>
                  </p:oleObj>
                </mc:Choice>
                <mc:Fallback>
                  <p:oleObj name="Equation" r:id="rId14" imgW="723900" imgH="190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431" y="5462736"/>
                          <a:ext cx="1201284" cy="30685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352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50393112"/>
                </p:ext>
              </p:extLst>
            </p:nvPr>
          </p:nvGraphicFramePr>
          <p:xfrm>
            <a:off x="1371575" y="5465706"/>
            <a:ext cx="1152128" cy="285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901309" imgH="228501" progId="Equation.3">
                    <p:embed/>
                  </p:oleObj>
                </mc:Choice>
                <mc:Fallback>
                  <p:oleObj name="Equation" r:id="rId16" imgW="901309" imgH="22850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1575" y="5465706"/>
                          <a:ext cx="1152128" cy="285062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353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09687538"/>
                </p:ext>
              </p:extLst>
            </p:nvPr>
          </p:nvGraphicFramePr>
          <p:xfrm>
            <a:off x="6472310" y="5224449"/>
            <a:ext cx="888717" cy="3921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469900" imgH="215900" progId="Equation.3">
                    <p:embed/>
                  </p:oleObj>
                </mc:Choice>
                <mc:Fallback>
                  <p:oleObj name="Equation" r:id="rId18" imgW="4699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72310" y="5224449"/>
                          <a:ext cx="888717" cy="392153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354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44986869"/>
                </p:ext>
              </p:extLst>
            </p:nvPr>
          </p:nvGraphicFramePr>
          <p:xfrm>
            <a:off x="7398465" y="5236703"/>
            <a:ext cx="864301" cy="3814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495300" imgH="228600" progId="Equation.3">
                    <p:embed/>
                  </p:oleObj>
                </mc:Choice>
                <mc:Fallback>
                  <p:oleObj name="Equation" r:id="rId20" imgW="4953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8465" y="5236703"/>
                          <a:ext cx="864301" cy="38143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355" name="Object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85958655"/>
                </p:ext>
              </p:extLst>
            </p:nvPr>
          </p:nvGraphicFramePr>
          <p:xfrm>
            <a:off x="6484143" y="5683200"/>
            <a:ext cx="957263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596900" imgH="228600" progId="Equation.3">
                    <p:embed/>
                  </p:oleObj>
                </mc:Choice>
                <mc:Fallback>
                  <p:oleObj name="Equation" r:id="rId22" imgW="5969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84143" y="5683200"/>
                          <a:ext cx="957263" cy="35560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356" name="Objec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70725291"/>
                </p:ext>
              </p:extLst>
            </p:nvPr>
          </p:nvGraphicFramePr>
          <p:xfrm>
            <a:off x="7492255" y="5678760"/>
            <a:ext cx="828675" cy="344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533169" imgH="228501" progId="Equation.3">
                    <p:embed/>
                  </p:oleObj>
                </mc:Choice>
                <mc:Fallback>
                  <p:oleObj name="Equation" r:id="rId24" imgW="533169" imgH="22850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92255" y="5678760"/>
                          <a:ext cx="828675" cy="344487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357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65950300"/>
                </p:ext>
              </p:extLst>
            </p:nvPr>
          </p:nvGraphicFramePr>
          <p:xfrm>
            <a:off x="7988093" y="3480655"/>
            <a:ext cx="450850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ergelijking" r:id="rId26" imgW="469696" imgH="355446" progId="Equation.3">
                    <p:embed/>
                  </p:oleObj>
                </mc:Choice>
                <mc:Fallback>
                  <p:oleObj name="Vergelijking" r:id="rId26" imgW="469696" imgH="35544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88093" y="3480655"/>
                          <a:ext cx="450850" cy="33020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3753" name="Oval 41"/>
            <p:cNvSpPr>
              <a:spLocks noChangeArrowheads="1"/>
            </p:cNvSpPr>
            <p:nvPr/>
          </p:nvSpPr>
          <p:spPr bwMode="auto">
            <a:xfrm>
              <a:off x="6248400" y="3538538"/>
              <a:ext cx="152400" cy="146050"/>
            </a:xfrm>
            <a:prstGeom prst="ellipse">
              <a:avLst/>
            </a:prstGeom>
            <a:solidFill>
              <a:srgbClr val="CCFF33"/>
            </a:solidFill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54" name="Oval 42"/>
            <p:cNvSpPr>
              <a:spLocks noChangeArrowheads="1"/>
            </p:cNvSpPr>
            <p:nvPr/>
          </p:nvSpPr>
          <p:spPr bwMode="auto">
            <a:xfrm>
              <a:off x="6289675" y="4870328"/>
              <a:ext cx="152400" cy="147638"/>
            </a:xfrm>
            <a:prstGeom prst="ellipse">
              <a:avLst/>
            </a:prstGeom>
            <a:solidFill>
              <a:srgbClr val="CCFF33"/>
            </a:solidFill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55" name="Rectangle 43"/>
            <p:cNvSpPr>
              <a:spLocks noChangeArrowheads="1"/>
            </p:cNvSpPr>
            <p:nvPr/>
          </p:nvSpPr>
          <p:spPr bwMode="auto">
            <a:xfrm>
              <a:off x="-428625" y="4152900"/>
              <a:ext cx="1841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endParaRPr lang="en-GB" b="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45" name="Text Box 32"/>
          <p:cNvSpPr txBox="1">
            <a:spLocks noChangeArrowheads="1"/>
          </p:cNvSpPr>
          <p:nvPr/>
        </p:nvSpPr>
        <p:spPr bwMode="auto">
          <a:xfrm>
            <a:off x="323528" y="1124744"/>
            <a:ext cx="5225464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u="sng" dirty="0">
                <a:cs typeface="+mn-cs"/>
              </a:rPr>
              <a:t>Sequential algorithm</a:t>
            </a:r>
            <a:r>
              <a:rPr lang="en-US" dirty="0">
                <a:cs typeface="+mn-cs"/>
              </a:rPr>
              <a:t>  </a:t>
            </a:r>
            <a:r>
              <a:rPr lang="en-US" sz="2000" b="0" dirty="0">
                <a:cs typeface="+mn-cs"/>
              </a:rPr>
              <a:t>(details omitted)</a:t>
            </a:r>
            <a:endParaRPr lang="en-GB" sz="2000" b="0" dirty="0"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Kalman</a:t>
            </a:r>
            <a:r>
              <a:rPr lang="en-US" dirty="0"/>
              <a:t> Filter Based Noise Reduction</a:t>
            </a:r>
          </a:p>
        </p:txBody>
      </p:sp>
      <p:sp>
        <p:nvSpPr>
          <p:cNvPr id="4" name="Text Box 203">
            <a:extLst>
              <a:ext uri="{FF2B5EF4-FFF2-40B4-BE49-F238E27FC236}">
                <a16:creationId xmlns:a16="http://schemas.microsoft.com/office/drawing/2014/main" id="{DE4C0717-215B-2A18-9881-FC0423FEACA9}"/>
              </a:ext>
            </a:extLst>
          </p:cNvPr>
          <p:cNvSpPr txBox="1">
            <a:spLocks noChangeArrowheads="1"/>
          </p:cNvSpPr>
          <p:nvPr/>
        </p:nvSpPr>
        <p:spPr bwMode="auto">
          <a:xfrm rot="19621647">
            <a:off x="-282575" y="2611438"/>
            <a:ext cx="9631363" cy="1570037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r>
              <a:rPr lang="en-US" sz="9600" dirty="0">
                <a:solidFill>
                  <a:schemeClr val="accent1"/>
                </a:solidFill>
                <a:cs typeface="+mn-cs"/>
              </a:rPr>
              <a:t>Skip this slide</a:t>
            </a:r>
          </a:p>
        </p:txBody>
      </p:sp>
    </p:spTree>
    <p:extLst>
      <p:ext uri="{BB962C8B-B14F-4D97-AF65-F5344CB8AC3E}">
        <p14:creationId xmlns:p14="http://schemas.microsoft.com/office/powerpoint/2010/main" val="754239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Overview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052513"/>
            <a:ext cx="8496175" cy="5184775"/>
          </a:xfrm>
        </p:spPr>
        <p:txBody>
          <a:bodyPr/>
          <a:lstStyle/>
          <a:p>
            <a:pPr>
              <a:spcBef>
                <a:spcPts val="1776"/>
              </a:spcBef>
              <a:defRPr/>
            </a:pPr>
            <a:endParaRPr lang="nl-BE" sz="2400" dirty="0"/>
          </a:p>
          <a:p>
            <a:pPr>
              <a:spcBef>
                <a:spcPts val="1776"/>
              </a:spcBef>
              <a:defRPr/>
            </a:pPr>
            <a:r>
              <a:rPr lang="nl-BE" dirty="0">
                <a:solidFill>
                  <a:schemeClr val="tx1"/>
                </a:solidFill>
              </a:rPr>
              <a:t>Frequency Domain Methods /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nl-BE" dirty="0">
                <a:solidFill>
                  <a:schemeClr val="tx1"/>
                </a:solidFill>
              </a:rPr>
              <a:t>    Spectral Subtraction Methods</a:t>
            </a:r>
          </a:p>
          <a:p>
            <a:pPr lvl="1">
              <a:spcBef>
                <a:spcPts val="1176"/>
              </a:spcBef>
              <a:defRPr/>
            </a:pPr>
            <a:r>
              <a:rPr lang="nl-BE" dirty="0">
                <a:solidFill>
                  <a:schemeClr val="tx1"/>
                </a:solidFill>
              </a:rPr>
              <a:t>Spectral subtraction basics </a:t>
            </a:r>
          </a:p>
          <a:p>
            <a:pPr lvl="1">
              <a:spcBef>
                <a:spcPts val="600"/>
              </a:spcBef>
              <a:defRPr/>
            </a:pPr>
            <a:r>
              <a:rPr lang="nl-BE" dirty="0">
                <a:solidFill>
                  <a:schemeClr val="tx1"/>
                </a:solidFill>
              </a:rPr>
              <a:t>Gain functions</a:t>
            </a:r>
          </a:p>
          <a:p>
            <a:pPr lvl="1">
              <a:spcBef>
                <a:spcPts val="600"/>
              </a:spcBef>
              <a:defRPr/>
            </a:pPr>
            <a:r>
              <a:rPr lang="nl-BE" dirty="0">
                <a:solidFill>
                  <a:schemeClr val="tx1"/>
                </a:solidFill>
              </a:rPr>
              <a:t>Realization </a:t>
            </a:r>
          </a:p>
          <a:p>
            <a:pPr lvl="1">
              <a:spcBef>
                <a:spcPts val="600"/>
              </a:spcBef>
              <a:defRPr/>
            </a:pPr>
            <a:r>
              <a:rPr lang="nl-BE" dirty="0">
                <a:solidFill>
                  <a:schemeClr val="tx1"/>
                </a:solidFill>
              </a:rPr>
              <a:t>Musical noise</a:t>
            </a:r>
          </a:p>
          <a:p>
            <a:pPr lvl="1">
              <a:spcBef>
                <a:spcPts val="600"/>
              </a:spcBef>
              <a:defRPr/>
            </a:pPr>
            <a:r>
              <a:rPr lang="nl-BE" dirty="0">
                <a:solidFill>
                  <a:schemeClr val="tx1"/>
                </a:solidFill>
              </a:rPr>
              <a:t>Signal model based spectral subtraction </a:t>
            </a:r>
            <a:endParaRPr lang="nl-BE" dirty="0"/>
          </a:p>
          <a:p>
            <a:pPr marL="514350" indent="-457200">
              <a:spcBef>
                <a:spcPts val="1872"/>
              </a:spcBef>
              <a:defRPr/>
            </a:pPr>
            <a:r>
              <a:rPr lang="en-US" dirty="0">
                <a:cs typeface="+mn-cs"/>
              </a:rPr>
              <a:t>Time Domain Methods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>
                <a:solidFill>
                  <a:srgbClr val="081D58"/>
                </a:solidFill>
                <a:cs typeface="+mn-cs"/>
              </a:rPr>
              <a:t>K</a:t>
            </a:r>
            <a:r>
              <a:rPr lang="nl-BE" dirty="0">
                <a:solidFill>
                  <a:srgbClr val="081D58"/>
                </a:solidFill>
                <a:cs typeface="+mn-cs"/>
              </a:rPr>
              <a:t>alman Filter Based Noise Reduction</a:t>
            </a:r>
          </a:p>
          <a:p>
            <a:pPr lvl="1">
              <a:spcBef>
                <a:spcPts val="600"/>
              </a:spcBef>
              <a:defRPr/>
            </a:pPr>
            <a:r>
              <a:rPr lang="nl-BE" dirty="0">
                <a:solidFill>
                  <a:srgbClr val="FFFFFF"/>
                </a:solidFill>
                <a:cs typeface="+mn-cs"/>
              </a:rPr>
              <a:t>Subspace Methods </a:t>
            </a:r>
          </a:p>
          <a:p>
            <a:pPr lvl="1">
              <a:buFontTx/>
              <a:buNone/>
              <a:defRPr/>
            </a:pPr>
            <a:endParaRPr lang="en-US" dirty="0">
              <a:solidFill>
                <a:schemeClr val="tx1"/>
              </a:solidFill>
            </a:endParaRPr>
          </a:p>
          <a:p>
            <a:pPr lvl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182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sz="2800" dirty="0">
                <a:cs typeface="+mj-cs"/>
              </a:rPr>
              <a:t>Single-Channel Noise Reduction</a:t>
            </a:r>
            <a:endParaRPr lang="nl-NL" sz="2800" dirty="0">
              <a:cs typeface="+mj-cs"/>
            </a:endParaRP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124744"/>
            <a:ext cx="8588375" cy="5289550"/>
          </a:xfrm>
        </p:spPr>
        <p:txBody>
          <a:bodyPr/>
          <a:lstStyle/>
          <a:p>
            <a:pPr>
              <a:defRPr/>
            </a:pPr>
            <a:endParaRPr lang="nl-BE" sz="2400" b="0" dirty="0">
              <a:cs typeface="+mn-cs"/>
            </a:endParaRPr>
          </a:p>
          <a:p>
            <a:pPr>
              <a:defRPr/>
            </a:pPr>
            <a:endParaRPr lang="nl-BE" sz="2400" dirty="0">
              <a:cs typeface="+mn-cs"/>
            </a:endParaRPr>
          </a:p>
          <a:p>
            <a:pPr lvl="1">
              <a:buFontTx/>
              <a:buNone/>
              <a:defRPr/>
            </a:pPr>
            <a:endParaRPr lang="nl-BE" sz="2000" dirty="0"/>
          </a:p>
          <a:p>
            <a:pPr lvl="1">
              <a:buFontTx/>
              <a:buNone/>
              <a:defRPr/>
            </a:pPr>
            <a:endParaRPr lang="nl-BE" dirty="0"/>
          </a:p>
          <a:p>
            <a:pPr lvl="1">
              <a:buFontTx/>
              <a:buNone/>
              <a:defRPr/>
            </a:pPr>
            <a:endParaRPr lang="nl-BE" dirty="0"/>
          </a:p>
          <a:p>
            <a:pPr>
              <a:defRPr/>
            </a:pPr>
            <a:endParaRPr lang="nl-BE" sz="2400" dirty="0">
              <a:cs typeface="+mn-cs"/>
            </a:endParaRPr>
          </a:p>
          <a:p>
            <a:pPr>
              <a:defRPr/>
            </a:pPr>
            <a:r>
              <a:rPr lang="nl-BE" sz="2400" dirty="0">
                <a:cs typeface="+mn-cs"/>
              </a:rPr>
              <a:t>Will consider methods that do not rely on a priori information </a:t>
            </a:r>
            <a:r>
              <a:rPr lang="nl-BE" sz="2000" b="0" dirty="0">
                <a:cs typeface="+mn-cs"/>
              </a:rPr>
              <a:t>(e.g. expected noise spectrum)</a:t>
            </a:r>
            <a:endParaRPr lang="nl-BE" sz="2400" dirty="0">
              <a:cs typeface="+mn-cs"/>
            </a:endParaRPr>
          </a:p>
          <a:p>
            <a:pPr marL="342000">
              <a:spcBef>
                <a:spcPts val="2376"/>
              </a:spcBef>
              <a:defRPr/>
            </a:pPr>
            <a:r>
              <a:rPr lang="nl-BE" sz="2400" dirty="0">
                <a:cs typeface="+mn-cs"/>
              </a:rPr>
              <a:t>Will consider </a:t>
            </a:r>
            <a:r>
              <a:rPr lang="nl-BE" sz="2400" u="sng" dirty="0">
                <a:cs typeface="+mn-cs"/>
              </a:rPr>
              <a:t>speech applications</a:t>
            </a:r>
            <a:r>
              <a:rPr lang="nl-BE" sz="2400" dirty="0">
                <a:cs typeface="+mn-cs"/>
              </a:rPr>
              <a:t>: </a:t>
            </a:r>
            <a:r>
              <a:rPr lang="nl-BE" sz="2000" b="0" dirty="0">
                <a:cs typeface="+mn-cs"/>
              </a:rPr>
              <a:t>s[k] = speech signal</a:t>
            </a:r>
          </a:p>
          <a:p>
            <a:pPr marL="400050" lvl="1" indent="0">
              <a:buNone/>
              <a:defRPr/>
            </a:pPr>
            <a:r>
              <a:rPr lang="nl-NL" sz="2000" b="0" dirty="0">
                <a:cs typeface="+mn-cs"/>
              </a:rPr>
              <a:t>Speech is on/off </a:t>
            </a:r>
            <a:r>
              <a:rPr lang="nl-NL" sz="2000" b="0" dirty="0" err="1">
                <a:cs typeface="+mn-cs"/>
              </a:rPr>
              <a:t>signal</a:t>
            </a:r>
            <a:r>
              <a:rPr lang="nl-NL" sz="2000" b="0" dirty="0">
                <a:cs typeface="+mn-cs"/>
              </a:rPr>
              <a:t>, </a:t>
            </a:r>
            <a:r>
              <a:rPr lang="nl-NL" sz="2000" b="0" dirty="0" err="1">
                <a:cs typeface="+mn-cs"/>
              </a:rPr>
              <a:t>where</a:t>
            </a:r>
            <a:r>
              <a:rPr lang="nl-NL" sz="2000" b="0" dirty="0">
                <a:cs typeface="+mn-cs"/>
              </a:rPr>
              <a:t> speech pauzes </a:t>
            </a:r>
            <a:r>
              <a:rPr lang="nl-NL" sz="2000" b="0" dirty="0" err="1">
                <a:cs typeface="+mn-cs"/>
              </a:rPr>
              <a:t>can</a:t>
            </a:r>
            <a:r>
              <a:rPr lang="nl-NL" sz="2000" b="0" dirty="0">
                <a:cs typeface="+mn-cs"/>
              </a:rPr>
              <a:t> </a:t>
            </a:r>
            <a:r>
              <a:rPr lang="nl-NL" sz="2000" b="0" dirty="0" err="1">
                <a:cs typeface="+mn-cs"/>
              </a:rPr>
              <a:t>be</a:t>
            </a:r>
            <a:r>
              <a:rPr lang="nl-NL" sz="2000" b="0" dirty="0">
                <a:cs typeface="+mn-cs"/>
              </a:rPr>
              <a:t> </a:t>
            </a:r>
            <a:r>
              <a:rPr lang="nl-NL" sz="2000" b="0" dirty="0" err="1">
                <a:cs typeface="+mn-cs"/>
              </a:rPr>
              <a:t>used</a:t>
            </a:r>
            <a:r>
              <a:rPr lang="nl-NL" sz="2000" b="0" dirty="0">
                <a:cs typeface="+mn-cs"/>
              </a:rPr>
              <a:t> </a:t>
            </a:r>
            <a:r>
              <a:rPr lang="nl-NL" sz="2000" b="0" dirty="0" err="1">
                <a:cs typeface="+mn-cs"/>
              </a:rPr>
              <a:t>to</a:t>
            </a:r>
            <a:r>
              <a:rPr lang="nl-NL" sz="2000" b="0" dirty="0">
                <a:cs typeface="+mn-cs"/>
              </a:rPr>
              <a:t> </a:t>
            </a:r>
            <a:r>
              <a:rPr lang="nl-NL" sz="2000" b="0" dirty="0" err="1">
                <a:cs typeface="+mn-cs"/>
              </a:rPr>
              <a:t>estimate</a:t>
            </a:r>
            <a:r>
              <a:rPr lang="nl-NL" sz="2000" b="0" dirty="0">
                <a:cs typeface="+mn-cs"/>
              </a:rPr>
              <a:t> </a:t>
            </a:r>
            <a:r>
              <a:rPr lang="nl-NL" sz="2000" b="0" dirty="0" err="1">
                <a:cs typeface="+mn-cs"/>
              </a:rPr>
              <a:t>noise</a:t>
            </a:r>
            <a:r>
              <a:rPr lang="nl-NL" sz="2000" b="0" dirty="0">
                <a:cs typeface="+mn-cs"/>
              </a:rPr>
              <a:t> spectrum</a:t>
            </a:r>
          </a:p>
        </p:txBody>
      </p:sp>
      <p:sp>
        <p:nvSpPr>
          <p:cNvPr id="128030" name="Text Box 30"/>
          <p:cNvSpPr txBox="1">
            <a:spLocks noChangeArrowheads="1"/>
          </p:cNvSpPr>
          <p:nvPr/>
        </p:nvSpPr>
        <p:spPr bwMode="auto">
          <a:xfrm>
            <a:off x="1055688" y="1484313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0">
                <a:solidFill>
                  <a:srgbClr val="CCFF33"/>
                </a:solidFill>
                <a:latin typeface="Times New Roman" charset="0"/>
                <a:cs typeface="+mn-cs"/>
              </a:rPr>
              <a:t>  </a:t>
            </a:r>
            <a:endParaRPr lang="en-GB" b="0">
              <a:solidFill>
                <a:srgbClr val="CCFF33"/>
              </a:solidFill>
              <a:latin typeface="Times New Roman" charset="0"/>
              <a:cs typeface="+mn-cs"/>
            </a:endParaRPr>
          </a:p>
        </p:txBody>
      </p:sp>
      <p:grpSp>
        <p:nvGrpSpPr>
          <p:cNvPr id="19460" name="Group 45"/>
          <p:cNvGrpSpPr>
            <a:grpSpLocks/>
          </p:cNvGrpSpPr>
          <p:nvPr/>
        </p:nvGrpSpPr>
        <p:grpSpPr bwMode="auto">
          <a:xfrm>
            <a:off x="755650" y="1125538"/>
            <a:ext cx="8088313" cy="2449513"/>
            <a:chOff x="476" y="709"/>
            <a:chExt cx="5095" cy="1543"/>
          </a:xfrm>
        </p:grpSpPr>
        <p:grpSp>
          <p:nvGrpSpPr>
            <p:cNvPr id="19461" name="Group 44"/>
            <p:cNvGrpSpPr>
              <a:grpSpLocks/>
            </p:cNvGrpSpPr>
            <p:nvPr/>
          </p:nvGrpSpPr>
          <p:grpSpPr bwMode="auto">
            <a:xfrm>
              <a:off x="2832" y="709"/>
              <a:ext cx="2739" cy="1542"/>
              <a:chOff x="2832" y="709"/>
              <a:chExt cx="2739" cy="1542"/>
            </a:xfrm>
          </p:grpSpPr>
          <p:sp>
            <p:nvSpPr>
              <p:cNvPr id="128039" name="Rectangle 39"/>
              <p:cNvSpPr>
                <a:spLocks noChangeArrowheads="1"/>
              </p:cNvSpPr>
              <p:nvPr/>
            </p:nvSpPr>
            <p:spPr bwMode="auto">
              <a:xfrm>
                <a:off x="2835" y="754"/>
                <a:ext cx="2687" cy="1497"/>
              </a:xfrm>
              <a:prstGeom prst="rect">
                <a:avLst/>
              </a:prstGeom>
              <a:solidFill>
                <a:srgbClr val="FFFF66"/>
              </a:solidFill>
              <a:ln w="28575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8009" name="Text Box 9"/>
              <p:cNvSpPr txBox="1">
                <a:spLocks noChangeArrowheads="1"/>
              </p:cNvSpPr>
              <p:nvPr/>
            </p:nvSpPr>
            <p:spPr bwMode="auto">
              <a:xfrm>
                <a:off x="4534" y="921"/>
                <a:ext cx="1037" cy="3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lnSpc>
                    <a:spcPct val="70000"/>
                  </a:lnSpc>
                  <a:defRPr/>
                </a:pPr>
                <a:r>
                  <a:rPr lang="en-US" sz="2000" b="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desired signal </a:t>
                </a:r>
              </a:p>
              <a:p>
                <a:pPr eaLnBrk="1" hangingPunct="1">
                  <a:lnSpc>
                    <a:spcPct val="70000"/>
                  </a:lnSpc>
                  <a:defRPr/>
                </a:pPr>
                <a:r>
                  <a:rPr lang="en-US" sz="2000" b="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estimate </a:t>
                </a:r>
                <a:endParaRPr lang="en-GB" sz="2000" b="0">
                  <a:solidFill>
                    <a:srgbClr val="000000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128011" name="Oval 11"/>
              <p:cNvSpPr>
                <a:spLocks noChangeArrowheads="1"/>
              </p:cNvSpPr>
              <p:nvPr/>
            </p:nvSpPr>
            <p:spPr bwMode="auto">
              <a:xfrm>
                <a:off x="3007" y="1129"/>
                <a:ext cx="128" cy="14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8012" name="Line 12"/>
              <p:cNvSpPr>
                <a:spLocks noChangeShapeType="1"/>
              </p:cNvSpPr>
              <p:nvPr/>
            </p:nvSpPr>
            <p:spPr bwMode="auto">
              <a:xfrm>
                <a:off x="3135" y="1215"/>
                <a:ext cx="538" cy="142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8013" name="Line 13"/>
              <p:cNvSpPr>
                <a:spLocks noChangeShapeType="1"/>
              </p:cNvSpPr>
              <p:nvPr/>
            </p:nvSpPr>
            <p:spPr bwMode="auto">
              <a:xfrm flipV="1">
                <a:off x="3356" y="1669"/>
                <a:ext cx="307" cy="343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8014" name="Line 14"/>
              <p:cNvSpPr>
                <a:spLocks noChangeShapeType="1"/>
              </p:cNvSpPr>
              <p:nvPr/>
            </p:nvSpPr>
            <p:spPr bwMode="auto">
              <a:xfrm flipV="1">
                <a:off x="3135" y="1586"/>
                <a:ext cx="487" cy="285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8015" name="Oval 15"/>
              <p:cNvSpPr>
                <a:spLocks noChangeArrowheads="1"/>
              </p:cNvSpPr>
              <p:nvPr/>
            </p:nvSpPr>
            <p:spPr bwMode="auto">
              <a:xfrm>
                <a:off x="3231" y="2001"/>
                <a:ext cx="128" cy="14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8016" name="Oval 16"/>
              <p:cNvSpPr>
                <a:spLocks noChangeArrowheads="1"/>
              </p:cNvSpPr>
              <p:nvPr/>
            </p:nvSpPr>
            <p:spPr bwMode="auto">
              <a:xfrm>
                <a:off x="3007" y="1843"/>
                <a:ext cx="128" cy="14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8017" name="Text Box 17"/>
              <p:cNvSpPr txBox="1">
                <a:spLocks noChangeArrowheads="1"/>
              </p:cNvSpPr>
              <p:nvPr/>
            </p:nvSpPr>
            <p:spPr bwMode="auto">
              <a:xfrm>
                <a:off x="2832" y="709"/>
                <a:ext cx="1182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b="0" dirty="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desired signal s[k]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 </a:t>
                </a:r>
                <a:endParaRPr lang="en-GB" b="0" dirty="0">
                  <a:solidFill>
                    <a:srgbClr val="000000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128018" name="Text Box 18"/>
              <p:cNvSpPr txBox="1">
                <a:spLocks noChangeArrowheads="1"/>
              </p:cNvSpPr>
              <p:nvPr/>
            </p:nvSpPr>
            <p:spPr bwMode="auto">
              <a:xfrm>
                <a:off x="3433" y="1876"/>
                <a:ext cx="1001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b="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noise signal(s)</a:t>
                </a:r>
                <a:r>
                  <a:rPr lang="en-US" b="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 </a:t>
                </a:r>
                <a:endParaRPr lang="en-GB" b="0">
                  <a:solidFill>
                    <a:srgbClr val="000000"/>
                  </a:solidFill>
                  <a:latin typeface="Times New Roman" charset="0"/>
                  <a:cs typeface="+mn-cs"/>
                </a:endParaRPr>
              </a:p>
            </p:txBody>
          </p:sp>
          <p:grpSp>
            <p:nvGrpSpPr>
              <p:cNvPr id="19479" name="Group 19"/>
              <p:cNvGrpSpPr>
                <a:grpSpLocks/>
              </p:cNvGrpSpPr>
              <p:nvPr/>
            </p:nvGrpSpPr>
            <p:grpSpPr bwMode="auto">
              <a:xfrm>
                <a:off x="3756" y="1420"/>
                <a:ext cx="186" cy="176"/>
                <a:chOff x="1584" y="1824"/>
                <a:chExt cx="192" cy="192"/>
              </a:xfrm>
            </p:grpSpPr>
            <p:sp>
              <p:nvSpPr>
                <p:cNvPr id="128020" name="Oval 20"/>
                <p:cNvSpPr>
                  <a:spLocks noChangeArrowheads="1"/>
                </p:cNvSpPr>
                <p:nvPr/>
              </p:nvSpPr>
              <p:spPr bwMode="auto">
                <a:xfrm>
                  <a:off x="1584" y="1824"/>
                  <a:ext cx="192" cy="19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28021" name="Line 21"/>
                <p:cNvSpPr>
                  <a:spLocks noChangeShapeType="1"/>
                </p:cNvSpPr>
                <p:nvPr/>
              </p:nvSpPr>
              <p:spPr bwMode="auto">
                <a:xfrm>
                  <a:off x="1584" y="1824"/>
                  <a:ext cx="0" cy="192"/>
                </a:xfrm>
                <a:prstGeom prst="line">
                  <a:avLst/>
                </a:prstGeom>
                <a:noFill/>
                <a:ln w="762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128022" name="Line 22"/>
              <p:cNvSpPr>
                <a:spLocks noChangeShapeType="1"/>
              </p:cNvSpPr>
              <p:nvPr/>
            </p:nvSpPr>
            <p:spPr bwMode="auto">
              <a:xfrm>
                <a:off x="3932" y="1503"/>
                <a:ext cx="23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8023" name="Rectangle 23"/>
              <p:cNvSpPr>
                <a:spLocks noChangeArrowheads="1"/>
              </p:cNvSpPr>
              <p:nvPr/>
            </p:nvSpPr>
            <p:spPr bwMode="auto">
              <a:xfrm>
                <a:off x="4152" y="1211"/>
                <a:ext cx="396" cy="541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8024" name="Text Box 24"/>
              <p:cNvSpPr txBox="1">
                <a:spLocks noChangeArrowheads="1"/>
              </p:cNvSpPr>
              <p:nvPr/>
            </p:nvSpPr>
            <p:spPr bwMode="auto">
              <a:xfrm>
                <a:off x="4195" y="1162"/>
                <a:ext cx="329" cy="6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FFFF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6000" b="0">
                    <a:latin typeface="Times New Roman" charset="0"/>
                    <a:cs typeface="+mn-cs"/>
                  </a:rPr>
                  <a:t>?</a:t>
                </a:r>
                <a:endParaRPr lang="en-GB" sz="6000" b="0">
                  <a:latin typeface="Times New Roman" charset="0"/>
                  <a:cs typeface="+mn-cs"/>
                </a:endParaRPr>
              </a:p>
            </p:txBody>
          </p:sp>
          <p:graphicFrame>
            <p:nvGraphicFramePr>
              <p:cNvPr id="19483" name="Object 25"/>
              <p:cNvGraphicFramePr>
                <a:graphicFrameLocks noChangeAspect="1"/>
              </p:cNvGraphicFramePr>
              <p:nvPr/>
            </p:nvGraphicFramePr>
            <p:xfrm>
              <a:off x="4830" y="1344"/>
              <a:ext cx="455" cy="2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" imgW="304536" imgH="203024" progId="Equation.3">
                      <p:embed/>
                    </p:oleObj>
                  </mc:Choice>
                  <mc:Fallback>
                    <p:oleObj name="Equation" r:id="rId2" imgW="304536" imgH="203024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30" y="1344"/>
                            <a:ext cx="455" cy="287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8026" name="Text Box 26"/>
              <p:cNvSpPr txBox="1">
                <a:spLocks noChangeArrowheads="1"/>
              </p:cNvSpPr>
              <p:nvPr/>
            </p:nvSpPr>
            <p:spPr bwMode="auto">
              <a:xfrm>
                <a:off x="3727" y="1098"/>
                <a:ext cx="41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>
                  <a:defRPr/>
                </a:pPr>
                <a:r>
                  <a:rPr lang="en-US" b="0">
                    <a:solidFill>
                      <a:srgbClr val="000000"/>
                    </a:solidFill>
                    <a:cs typeface="+mn-cs"/>
                  </a:rPr>
                  <a:t>y[k]</a:t>
                </a:r>
              </a:p>
            </p:txBody>
          </p:sp>
          <p:sp>
            <p:nvSpPr>
              <p:cNvPr id="128027" name="Line 27"/>
              <p:cNvSpPr>
                <a:spLocks noChangeShapeType="1"/>
              </p:cNvSpPr>
              <p:nvPr/>
            </p:nvSpPr>
            <p:spPr bwMode="auto">
              <a:xfrm>
                <a:off x="4548" y="1503"/>
                <a:ext cx="23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aphicFrame>
          <p:nvGraphicFramePr>
            <p:cNvPr id="19462" name="Object 31"/>
            <p:cNvGraphicFramePr>
              <a:graphicFrameLocks noChangeAspect="1"/>
            </p:cNvGraphicFramePr>
            <p:nvPr/>
          </p:nvGraphicFramePr>
          <p:xfrm>
            <a:off x="567" y="1248"/>
            <a:ext cx="1663" cy="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079032" imgH="203112" progId="Equation.3">
                    <p:embed/>
                  </p:oleObj>
                </mc:Choice>
                <mc:Fallback>
                  <p:oleObj name="Equation" r:id="rId4" imgW="1079032" imgH="20311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7" y="1248"/>
                          <a:ext cx="1663" cy="313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33" name="Line 33"/>
            <p:cNvSpPr>
              <a:spLocks noChangeShapeType="1"/>
            </p:cNvSpPr>
            <p:nvPr/>
          </p:nvSpPr>
          <p:spPr bwMode="auto">
            <a:xfrm>
              <a:off x="1403" y="1693"/>
              <a:ext cx="0" cy="192"/>
            </a:xfrm>
            <a:prstGeom prst="line">
              <a:avLst/>
            </a:prstGeom>
            <a:noFill/>
            <a:ln w="38100">
              <a:solidFill>
                <a:srgbClr val="FFFF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8034" name="Text Box 34"/>
            <p:cNvSpPr txBox="1">
              <a:spLocks noChangeArrowheads="1"/>
            </p:cNvSpPr>
            <p:nvPr/>
          </p:nvSpPr>
          <p:spPr bwMode="auto">
            <a:xfrm>
              <a:off x="476" y="1888"/>
              <a:ext cx="1192" cy="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70000"/>
                </a:lnSpc>
                <a:defRPr/>
              </a:pPr>
              <a:r>
                <a:rPr lang="en-US" sz="2000" b="0">
                  <a:solidFill>
                    <a:srgbClr val="CCFF33"/>
                  </a:solidFill>
                  <a:cs typeface="+mn-cs"/>
                </a:rPr>
                <a:t>desired signal  </a:t>
              </a:r>
            </a:p>
            <a:p>
              <a:pPr eaLnBrk="1" hangingPunct="1">
                <a:lnSpc>
                  <a:spcPct val="70000"/>
                </a:lnSpc>
                <a:defRPr/>
              </a:pPr>
              <a:r>
                <a:rPr lang="en-US" sz="2000" b="0">
                  <a:solidFill>
                    <a:srgbClr val="CCFF33"/>
                  </a:solidFill>
                  <a:cs typeface="+mn-cs"/>
                </a:rPr>
                <a:t>contribution</a:t>
              </a:r>
              <a:endParaRPr lang="en-GB" sz="2000" b="0">
                <a:solidFill>
                  <a:srgbClr val="CCFF33"/>
                </a:solidFill>
                <a:cs typeface="+mn-cs"/>
              </a:endParaRPr>
            </a:p>
          </p:txBody>
        </p:sp>
        <p:sp>
          <p:nvSpPr>
            <p:cNvPr id="128035" name="Oval 35"/>
            <p:cNvSpPr>
              <a:spLocks noChangeArrowheads="1"/>
            </p:cNvSpPr>
            <p:nvPr/>
          </p:nvSpPr>
          <p:spPr bwMode="auto">
            <a:xfrm>
              <a:off x="1163" y="1117"/>
              <a:ext cx="480" cy="576"/>
            </a:xfrm>
            <a:prstGeom prst="ellipse">
              <a:avLst/>
            </a:prstGeom>
            <a:solidFill>
              <a:srgbClr val="FF5050">
                <a:alpha val="50000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8036" name="Line 36"/>
            <p:cNvSpPr>
              <a:spLocks noChangeShapeType="1"/>
            </p:cNvSpPr>
            <p:nvPr/>
          </p:nvSpPr>
          <p:spPr bwMode="auto">
            <a:xfrm>
              <a:off x="2051" y="1703"/>
              <a:ext cx="0" cy="192"/>
            </a:xfrm>
            <a:prstGeom prst="line">
              <a:avLst/>
            </a:prstGeom>
            <a:noFill/>
            <a:ln w="38100">
              <a:solidFill>
                <a:srgbClr val="FFFF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8037" name="Text Box 37"/>
            <p:cNvSpPr txBox="1">
              <a:spLocks noChangeArrowheads="1"/>
            </p:cNvSpPr>
            <p:nvPr/>
          </p:nvSpPr>
          <p:spPr bwMode="auto">
            <a:xfrm>
              <a:off x="1610" y="1888"/>
              <a:ext cx="943" cy="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70000"/>
                </a:lnSpc>
                <a:defRPr/>
              </a:pPr>
              <a:r>
                <a:rPr lang="en-US" sz="2000" b="0">
                  <a:solidFill>
                    <a:srgbClr val="CCFF33"/>
                  </a:solidFill>
                  <a:cs typeface="+mn-cs"/>
                </a:rPr>
                <a:t>noise</a:t>
              </a:r>
            </a:p>
            <a:p>
              <a:pPr eaLnBrk="1" hangingPunct="1">
                <a:lnSpc>
                  <a:spcPct val="70000"/>
                </a:lnSpc>
                <a:defRPr/>
              </a:pPr>
              <a:r>
                <a:rPr lang="en-US" sz="2000" b="0">
                  <a:solidFill>
                    <a:srgbClr val="CCFF33"/>
                  </a:solidFill>
                  <a:cs typeface="+mn-cs"/>
                </a:rPr>
                <a:t>contribution</a:t>
              </a:r>
              <a:endParaRPr lang="en-GB" sz="2000" b="0">
                <a:solidFill>
                  <a:srgbClr val="CCFF33"/>
                </a:solidFill>
                <a:cs typeface="+mn-cs"/>
              </a:endParaRPr>
            </a:p>
          </p:txBody>
        </p:sp>
        <p:sp>
          <p:nvSpPr>
            <p:cNvPr id="128038" name="Oval 38"/>
            <p:cNvSpPr>
              <a:spLocks noChangeArrowheads="1"/>
            </p:cNvSpPr>
            <p:nvPr/>
          </p:nvSpPr>
          <p:spPr bwMode="auto">
            <a:xfrm>
              <a:off x="1798" y="1138"/>
              <a:ext cx="480" cy="576"/>
            </a:xfrm>
            <a:prstGeom prst="ellipse">
              <a:avLst/>
            </a:prstGeom>
            <a:solidFill>
              <a:srgbClr val="FF5050">
                <a:alpha val="50000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srgbClr val="CCFF33"/>
                </a:solidFill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653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Subspace Methods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08720"/>
            <a:ext cx="8558213" cy="52895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0" dirty="0"/>
              <a:t>Signal model:</a:t>
            </a:r>
          </a:p>
          <a:p>
            <a:pPr>
              <a:lnSpc>
                <a:spcPct val="90000"/>
              </a:lnSpc>
              <a:spcBef>
                <a:spcPts val="1272"/>
              </a:spcBef>
            </a:pPr>
            <a:r>
              <a:rPr lang="en-US" b="0" dirty="0"/>
              <a:t>Construct </a:t>
            </a:r>
            <a:r>
              <a:rPr lang="en-US" b="0" dirty="0" err="1"/>
              <a:t>Toeplitz</a:t>
            </a:r>
            <a:r>
              <a:rPr lang="en-US" b="0" dirty="0"/>
              <a:t> matrix </a:t>
            </a:r>
            <a:r>
              <a:rPr lang="en-US" sz="2000" b="0" dirty="0"/>
              <a:t>(</a:t>
            </a:r>
            <a:r>
              <a:rPr lang="en-US" sz="2000" b="0" dirty="0" err="1"/>
              <a:t>LxM</a:t>
            </a:r>
            <a:r>
              <a:rPr lang="en-US" sz="2000" b="0" dirty="0"/>
              <a:t>, L=N-M+1) </a:t>
            </a:r>
            <a:r>
              <a:rPr lang="en-US" b="0" dirty="0"/>
              <a:t>:</a:t>
            </a:r>
            <a:endParaRPr lang="en-US" sz="2000" b="0" dirty="0">
              <a:sym typeface="Symbol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dirty="0">
              <a:sym typeface="Symbol" charset="0"/>
            </a:endParaRPr>
          </a:p>
          <a:p>
            <a:pPr>
              <a:lnSpc>
                <a:spcPct val="90000"/>
              </a:lnSpc>
            </a:pPr>
            <a:endParaRPr lang="en-US" dirty="0">
              <a:sym typeface="Symbol" charset="0"/>
            </a:endParaRPr>
          </a:p>
          <a:p>
            <a:pPr>
              <a:lnSpc>
                <a:spcPct val="90000"/>
              </a:lnSpc>
            </a:pPr>
            <a:endParaRPr lang="en-US" dirty="0">
              <a:sym typeface="Symbol" charset="0"/>
            </a:endParaRPr>
          </a:p>
          <a:p>
            <a:pPr>
              <a:lnSpc>
                <a:spcPct val="90000"/>
              </a:lnSpc>
            </a:pPr>
            <a:endParaRPr lang="en-US" dirty="0">
              <a:sym typeface="Symbol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en-US" dirty="0">
              <a:sym typeface="Symbol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en-US" dirty="0">
              <a:sym typeface="Symbol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en-US" dirty="0">
              <a:sym typeface="Symbol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en-US" dirty="0">
              <a:sym typeface="Symbol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dirty="0">
                <a:sym typeface="Symbol" charset="0"/>
              </a:rPr>
              <a:t>Hence:                            </a:t>
            </a:r>
            <a:r>
              <a:rPr lang="en-US" sz="1600" b="1" dirty="0">
                <a:sym typeface="Symbol" charset="0"/>
              </a:rPr>
              <a:t>(with S</a:t>
            </a:r>
            <a:r>
              <a:rPr lang="en-US" sz="1600" dirty="0">
                <a:sym typeface="Symbol" charset="0"/>
              </a:rPr>
              <a:t> and </a:t>
            </a:r>
            <a:r>
              <a:rPr lang="en-US" sz="1600" b="1" dirty="0">
                <a:sym typeface="Symbol" charset="0"/>
              </a:rPr>
              <a:t>N </a:t>
            </a:r>
            <a:r>
              <a:rPr lang="en-US" sz="1600" dirty="0">
                <a:sym typeface="Symbol" charset="0"/>
              </a:rPr>
              <a:t>similarly constructed)</a:t>
            </a:r>
          </a:p>
        </p:txBody>
      </p:sp>
      <p:graphicFrame>
        <p:nvGraphicFramePr>
          <p:cNvPr id="1546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6735232"/>
              </p:ext>
            </p:extLst>
          </p:nvPr>
        </p:nvGraphicFramePr>
        <p:xfrm>
          <a:off x="3275856" y="1196752"/>
          <a:ext cx="3060700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87500" imgH="177800" progId="Equation.3">
                  <p:embed/>
                </p:oleObj>
              </mc:Choice>
              <mc:Fallback>
                <p:oleObj name="Equation" r:id="rId2" imgW="15875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1196752"/>
                        <a:ext cx="3060700" cy="339725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6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775298"/>
              </p:ext>
            </p:extLst>
          </p:nvPr>
        </p:nvGraphicFramePr>
        <p:xfrm>
          <a:off x="1311275" y="2205038"/>
          <a:ext cx="5486400" cy="293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060700" imgH="1638300" progId="Equation.3">
                  <p:embed/>
                </p:oleObj>
              </mc:Choice>
              <mc:Fallback>
                <p:oleObj name="Equation" r:id="rId4" imgW="3060700" imgH="163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1275" y="2205038"/>
                        <a:ext cx="5486400" cy="2930525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 bwMode="auto">
          <a:xfrm>
            <a:off x="1907704" y="2276872"/>
            <a:ext cx="936104" cy="374510"/>
          </a:xfrm>
          <a:prstGeom prst="rect">
            <a:avLst/>
          </a:prstGeom>
          <a:solidFill>
            <a:schemeClr val="accent1">
              <a:alpha val="2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979712" y="5229200"/>
            <a:ext cx="2018995" cy="1008112"/>
            <a:chOff x="2555775" y="1268760"/>
            <a:chExt cx="2018995" cy="1008112"/>
          </a:xfrm>
        </p:grpSpPr>
        <p:graphicFrame>
          <p:nvGraphicFramePr>
            <p:cNvPr id="17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19141755"/>
                </p:ext>
              </p:extLst>
            </p:nvPr>
          </p:nvGraphicFramePr>
          <p:xfrm>
            <a:off x="2555775" y="1484784"/>
            <a:ext cx="2018995" cy="5760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533400" imgH="152400" progId="Equation.3">
                    <p:embed/>
                  </p:oleObj>
                </mc:Choice>
                <mc:Fallback>
                  <p:oleObj name="Equation" r:id="rId6" imgW="533400" imgH="15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5775" y="1484784"/>
                          <a:ext cx="2018995" cy="576064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8" name="Group 17"/>
            <p:cNvGrpSpPr/>
            <p:nvPr/>
          </p:nvGrpSpPr>
          <p:grpSpPr>
            <a:xfrm>
              <a:off x="2555776" y="1268760"/>
              <a:ext cx="2016224" cy="1008112"/>
              <a:chOff x="1551480" y="3933056"/>
              <a:chExt cx="1136865" cy="576064"/>
            </a:xfrm>
          </p:grpSpPr>
          <p:sp>
            <p:nvSpPr>
              <p:cNvPr id="19" name="Rectangle 18"/>
              <p:cNvSpPr/>
              <p:nvPr/>
            </p:nvSpPr>
            <p:spPr bwMode="auto">
              <a:xfrm>
                <a:off x="1551480" y="3933056"/>
                <a:ext cx="288032" cy="576064"/>
              </a:xfrm>
              <a:prstGeom prst="rect">
                <a:avLst/>
              </a:prstGeom>
              <a:solidFill>
                <a:schemeClr val="accent1">
                  <a:alpha val="35000"/>
                </a:schemeClr>
              </a:solidFill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2075" tIns="46038" rIns="92075" bIns="4603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1994290" y="3933056"/>
                <a:ext cx="288032" cy="576064"/>
              </a:xfrm>
              <a:prstGeom prst="rect">
                <a:avLst/>
              </a:prstGeom>
              <a:solidFill>
                <a:schemeClr val="accent1">
                  <a:alpha val="35000"/>
                </a:schemeClr>
              </a:solidFill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2075" tIns="46038" rIns="92075" bIns="4603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2400313" y="3933056"/>
                <a:ext cx="288032" cy="576064"/>
              </a:xfrm>
              <a:prstGeom prst="rect">
                <a:avLst/>
              </a:prstGeom>
              <a:solidFill>
                <a:schemeClr val="accent1">
                  <a:alpha val="35000"/>
                </a:schemeClr>
              </a:solidFill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2075" tIns="46038" rIns="92075" bIns="4603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</p:grpSp>
      </p:grpSp>
      <p:sp>
        <p:nvSpPr>
          <p:cNvPr id="13" name="Rectangle 12"/>
          <p:cNvSpPr/>
          <p:nvPr/>
        </p:nvSpPr>
        <p:spPr bwMode="auto">
          <a:xfrm>
            <a:off x="2915816" y="2636912"/>
            <a:ext cx="936104" cy="374510"/>
          </a:xfrm>
          <a:prstGeom prst="rect">
            <a:avLst/>
          </a:prstGeom>
          <a:solidFill>
            <a:schemeClr val="accent1">
              <a:alpha val="2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923928" y="2996952"/>
            <a:ext cx="936104" cy="374510"/>
          </a:xfrm>
          <a:prstGeom prst="rect">
            <a:avLst/>
          </a:prstGeom>
          <a:solidFill>
            <a:schemeClr val="accent1">
              <a:alpha val="2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671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Subspace Methods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764704"/>
            <a:ext cx="8659688" cy="5289550"/>
          </a:xfrm>
        </p:spPr>
        <p:txBody>
          <a:bodyPr/>
          <a:lstStyle/>
          <a:p>
            <a:pPr lvl="1">
              <a:lnSpc>
                <a:spcPct val="90000"/>
              </a:lnSpc>
              <a:buFontTx/>
              <a:buNone/>
            </a:pPr>
            <a:endParaRPr lang="en-US" b="1" dirty="0">
              <a:sym typeface="Symbol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en-US" b="1" dirty="0">
              <a:sym typeface="Symbol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en-US" dirty="0">
              <a:sym typeface="Symbol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800" dirty="0">
                <a:sym typeface="Symbol" charset="0"/>
              </a:rPr>
              <a:t>Assumptions:</a:t>
            </a:r>
            <a:r>
              <a:rPr lang="en-US" dirty="0">
                <a:sym typeface="Symbol" charset="0"/>
              </a:rPr>
              <a:t> </a:t>
            </a:r>
            <a:r>
              <a:rPr lang="en-US" b="0" dirty="0">
                <a:sym typeface="Symbol" charset="0"/>
              </a:rPr>
              <a:t>Consider </a:t>
            </a:r>
            <a:r>
              <a:rPr lang="en-US" b="0" dirty="0"/>
              <a:t>L</a:t>
            </a:r>
            <a:r>
              <a:rPr lang="en-US" dirty="0">
                <a:sym typeface="Symbol" charset="0"/>
              </a:rPr>
              <a:t>&gt;&gt;</a:t>
            </a:r>
            <a:r>
              <a:rPr lang="en-US" b="0" dirty="0">
                <a:sym typeface="Symbol" charset="0"/>
              </a:rPr>
              <a:t>M (‘tall thin’ matrices)</a:t>
            </a:r>
            <a:endParaRPr lang="en-US" dirty="0">
              <a:sym typeface="Symbol" charset="0"/>
            </a:endParaRPr>
          </a:p>
          <a:p>
            <a:pPr lvl="1">
              <a:lnSpc>
                <a:spcPct val="90000"/>
              </a:lnSpc>
              <a:spcBef>
                <a:spcPts val="1776"/>
              </a:spcBef>
            </a:pPr>
            <a:r>
              <a:rPr lang="en-US" dirty="0">
                <a:sym typeface="Symbol" charset="0"/>
              </a:rPr>
              <a:t>Clean signal matrix </a:t>
            </a:r>
            <a:r>
              <a:rPr lang="en-US" b="1" dirty="0">
                <a:sym typeface="Symbol" charset="0"/>
              </a:rPr>
              <a:t>S</a:t>
            </a:r>
            <a:r>
              <a:rPr lang="en-US" dirty="0">
                <a:sym typeface="Symbol" charset="0"/>
              </a:rPr>
              <a:t> is rank deficient </a:t>
            </a:r>
          </a:p>
          <a:p>
            <a:pPr marL="457200" lvl="1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800" dirty="0">
                <a:sym typeface="Symbol" charset="0"/>
              </a:rPr>
              <a:t>     (e.g. ‘sum of sinusoids’ speech model)</a:t>
            </a:r>
            <a:endParaRPr lang="en-US" altLang="ja-JP" dirty="0">
              <a:sym typeface="Symbol" charset="0"/>
            </a:endParaRPr>
          </a:p>
          <a:p>
            <a:pPr marL="457200" lvl="1" indent="0">
              <a:lnSpc>
                <a:spcPct val="90000"/>
              </a:lnSpc>
              <a:buNone/>
            </a:pPr>
            <a:r>
              <a:rPr lang="en-US" dirty="0">
                <a:sym typeface="Symbol" charset="0"/>
              </a:rPr>
              <a:t>        rank(</a:t>
            </a:r>
            <a:r>
              <a:rPr lang="en-US" b="1" dirty="0">
                <a:sym typeface="Symbol" charset="0"/>
              </a:rPr>
              <a:t>S</a:t>
            </a:r>
            <a:r>
              <a:rPr lang="en-US" dirty="0">
                <a:sym typeface="Symbol" charset="0"/>
              </a:rPr>
              <a:t>) = K &lt; M</a:t>
            </a:r>
          </a:p>
          <a:p>
            <a:pPr lvl="1">
              <a:lnSpc>
                <a:spcPct val="90000"/>
              </a:lnSpc>
              <a:spcBef>
                <a:spcPts val="1776"/>
              </a:spcBef>
            </a:pPr>
            <a:r>
              <a:rPr lang="en-US" dirty="0">
                <a:sym typeface="Symbol" charset="0"/>
              </a:rPr>
              <a:t>Clean signal matrix </a:t>
            </a:r>
            <a:r>
              <a:rPr lang="en-US" b="1" dirty="0">
                <a:sym typeface="Symbol" charset="0"/>
              </a:rPr>
              <a:t>S</a:t>
            </a:r>
            <a:r>
              <a:rPr lang="en-US" dirty="0">
                <a:sym typeface="Symbol" charset="0"/>
              </a:rPr>
              <a:t> is orthogonal </a:t>
            </a:r>
            <a:r>
              <a:rPr lang="en-US" sz="1800" dirty="0">
                <a:sym typeface="Symbol" charset="0"/>
              </a:rPr>
              <a:t>(≈uncorrelated) </a:t>
            </a:r>
            <a:r>
              <a:rPr lang="en-US" dirty="0">
                <a:sym typeface="Symbol" charset="0"/>
              </a:rPr>
              <a:t>to noise 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b="1" dirty="0">
                <a:sym typeface="Symbol" charset="0"/>
              </a:rPr>
              <a:t>        </a:t>
            </a:r>
            <a:r>
              <a:rPr lang="en-US" dirty="0">
                <a:sym typeface="Symbol" charset="0"/>
              </a:rPr>
              <a:t>(1/L) . </a:t>
            </a:r>
            <a:r>
              <a:rPr lang="en-US" b="1" dirty="0">
                <a:sym typeface="Symbol" charset="0"/>
              </a:rPr>
              <a:t>S</a:t>
            </a:r>
            <a:r>
              <a:rPr lang="en-US" i="1" baseline="30000" dirty="0">
                <a:sym typeface="Symbol" charset="0"/>
              </a:rPr>
              <a:t>T</a:t>
            </a:r>
            <a:r>
              <a:rPr lang="en-US" baseline="30000" dirty="0">
                <a:sym typeface="Symbol" charset="0"/>
              </a:rPr>
              <a:t> </a:t>
            </a:r>
            <a:r>
              <a:rPr lang="en-US" b="1" dirty="0">
                <a:sym typeface="Symbol" charset="0"/>
              </a:rPr>
              <a:t>N</a:t>
            </a:r>
            <a:r>
              <a:rPr lang="en-US" dirty="0">
                <a:sym typeface="Symbol" charset="0"/>
              </a:rPr>
              <a:t> = </a:t>
            </a:r>
            <a:r>
              <a:rPr lang="en-US" b="1" dirty="0">
                <a:sym typeface="Symbol" charset="0"/>
              </a:rPr>
              <a:t>0</a:t>
            </a:r>
          </a:p>
          <a:p>
            <a:pPr lvl="1">
              <a:lnSpc>
                <a:spcPct val="90000"/>
              </a:lnSpc>
              <a:spcBef>
                <a:spcPts val="1776"/>
              </a:spcBef>
            </a:pPr>
            <a:r>
              <a:rPr lang="en-US" dirty="0">
                <a:sym typeface="Symbol" charset="0"/>
              </a:rPr>
              <a:t>White noise </a:t>
            </a:r>
            <a:r>
              <a:rPr lang="en-US" sz="1800" dirty="0">
                <a:sym typeface="Symbol" charset="0"/>
              </a:rPr>
              <a:t>(see p.38 for </a:t>
            </a:r>
            <a:r>
              <a:rPr lang="en-US" sz="1800" dirty="0" err="1">
                <a:sym typeface="Symbol" charset="0"/>
              </a:rPr>
              <a:t>coloured</a:t>
            </a:r>
            <a:r>
              <a:rPr lang="en-US" sz="1800" dirty="0">
                <a:sym typeface="Symbol" charset="0"/>
              </a:rPr>
              <a:t> noise)</a:t>
            </a:r>
            <a:r>
              <a:rPr lang="en-US" dirty="0">
                <a:sym typeface="Symbol" charset="0"/>
              </a:rPr>
              <a:t> 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b="1" dirty="0">
                <a:sym typeface="Symbol" charset="0"/>
              </a:rPr>
              <a:t>        </a:t>
            </a:r>
            <a:r>
              <a:rPr lang="en-US" dirty="0">
                <a:sym typeface="Symbol" charset="0"/>
              </a:rPr>
              <a:t>(1/L) . </a:t>
            </a:r>
            <a:r>
              <a:rPr lang="en-US" b="1" dirty="0">
                <a:sym typeface="Symbol" charset="0"/>
              </a:rPr>
              <a:t>N</a:t>
            </a:r>
            <a:r>
              <a:rPr lang="en-US" i="1" baseline="30000" dirty="0">
                <a:sym typeface="Symbol" charset="0"/>
              </a:rPr>
              <a:t>T</a:t>
            </a:r>
            <a:r>
              <a:rPr lang="en-US" baseline="30000" dirty="0">
                <a:sym typeface="Symbol" charset="0"/>
              </a:rPr>
              <a:t> </a:t>
            </a:r>
            <a:r>
              <a:rPr lang="en-US" b="1" dirty="0">
                <a:sym typeface="Symbol" charset="0"/>
              </a:rPr>
              <a:t>N</a:t>
            </a:r>
            <a:r>
              <a:rPr lang="en-US" dirty="0">
                <a:sym typeface="Symbol" charset="0"/>
              </a:rPr>
              <a:t> = </a:t>
            </a:r>
            <a:r>
              <a:rPr lang="en-US" baseline="30000" dirty="0">
                <a:sym typeface="Symbol" charset="0"/>
              </a:rPr>
              <a:t>2</a:t>
            </a:r>
            <a:r>
              <a:rPr lang="en-US" baseline="-25000" dirty="0">
                <a:sym typeface="Symbol" charset="0"/>
              </a:rPr>
              <a:t>noise </a:t>
            </a:r>
            <a:r>
              <a:rPr lang="en-US" dirty="0">
                <a:sym typeface="Symbol" charset="0"/>
              </a:rPr>
              <a:t>.</a:t>
            </a:r>
            <a:r>
              <a:rPr lang="en-US" b="1" dirty="0">
                <a:sym typeface="Symbol" charset="0"/>
              </a:rPr>
              <a:t>I</a:t>
            </a:r>
            <a:r>
              <a:rPr lang="en-US" baseline="-25000" dirty="0">
                <a:sym typeface="Symbol" charset="0"/>
              </a:rPr>
              <a:t>M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baseline="-25000" dirty="0">
              <a:sym typeface="Symbol" charset="0"/>
            </a:endParaRP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800" baseline="-25000" dirty="0">
                <a:sym typeface="Symbol" charset="0"/>
              </a:rPr>
              <a:t>Assumptions better satisfied as L</a:t>
            </a:r>
            <a:r>
              <a:rPr lang="en-US" sz="2800" baseline="-25000" dirty="0">
                <a:latin typeface="Wingdings"/>
                <a:ea typeface="Wingdings"/>
                <a:cs typeface="Wingdings"/>
                <a:sym typeface="Wingdings"/>
              </a:rPr>
              <a:t>∞</a:t>
            </a: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899592" y="836712"/>
            <a:ext cx="2018995" cy="1008112"/>
            <a:chOff x="2555775" y="1268760"/>
            <a:chExt cx="2018995" cy="1008112"/>
          </a:xfrm>
        </p:grpSpPr>
        <p:graphicFrame>
          <p:nvGraphicFramePr>
            <p:cNvPr id="13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77284074"/>
                </p:ext>
              </p:extLst>
            </p:nvPr>
          </p:nvGraphicFramePr>
          <p:xfrm>
            <a:off x="2555775" y="1484784"/>
            <a:ext cx="2018995" cy="5760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533400" imgH="152400" progId="Equation.3">
                    <p:embed/>
                  </p:oleObj>
                </mc:Choice>
                <mc:Fallback>
                  <p:oleObj name="Equation" r:id="rId2" imgW="533400" imgH="15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5775" y="1484784"/>
                          <a:ext cx="2018995" cy="576064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" name="Group 3"/>
            <p:cNvGrpSpPr/>
            <p:nvPr/>
          </p:nvGrpSpPr>
          <p:grpSpPr>
            <a:xfrm>
              <a:off x="2555776" y="1268760"/>
              <a:ext cx="2016224" cy="1008112"/>
              <a:chOff x="1551480" y="3933056"/>
              <a:chExt cx="1136865" cy="576064"/>
            </a:xfrm>
          </p:grpSpPr>
          <p:sp>
            <p:nvSpPr>
              <p:cNvPr id="2" name="Rectangle 1"/>
              <p:cNvSpPr/>
              <p:nvPr/>
            </p:nvSpPr>
            <p:spPr bwMode="auto">
              <a:xfrm>
                <a:off x="1551480" y="3933056"/>
                <a:ext cx="288032" cy="576064"/>
              </a:xfrm>
              <a:prstGeom prst="rect">
                <a:avLst/>
              </a:prstGeom>
              <a:solidFill>
                <a:schemeClr val="accent1">
                  <a:alpha val="35000"/>
                </a:schemeClr>
              </a:solidFill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2075" tIns="46038" rIns="92075" bIns="4603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1994290" y="3933056"/>
                <a:ext cx="288032" cy="576064"/>
              </a:xfrm>
              <a:prstGeom prst="rect">
                <a:avLst/>
              </a:prstGeom>
              <a:solidFill>
                <a:schemeClr val="accent1">
                  <a:alpha val="35000"/>
                </a:schemeClr>
              </a:solidFill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2075" tIns="46038" rIns="92075" bIns="4603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2400313" y="3933056"/>
                <a:ext cx="288032" cy="576064"/>
              </a:xfrm>
              <a:prstGeom prst="rect">
                <a:avLst/>
              </a:prstGeom>
              <a:solidFill>
                <a:schemeClr val="accent1">
                  <a:alpha val="35000"/>
                </a:schemeClr>
              </a:solidFill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2075" tIns="46038" rIns="92075" bIns="4603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7684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Subspace Methods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19770"/>
            <a:ext cx="8839200" cy="52895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Tool: Singular value decomposition (SVD) of Y</a:t>
            </a:r>
            <a:endParaRPr lang="en-US" dirty="0">
              <a:sym typeface="Symbol" charset="0"/>
            </a:endParaRPr>
          </a:p>
          <a:p>
            <a:pPr lvl="1">
              <a:buFontTx/>
              <a:buNone/>
            </a:pPr>
            <a:endParaRPr lang="en-US" dirty="0">
              <a:sym typeface="Symbol" charset="0"/>
            </a:endParaRPr>
          </a:p>
          <a:p>
            <a:pPr lvl="1">
              <a:buFontTx/>
              <a:buNone/>
            </a:pPr>
            <a:endParaRPr lang="en-US" dirty="0">
              <a:sym typeface="Symbol" charset="0"/>
            </a:endParaRPr>
          </a:p>
          <a:p>
            <a:pPr marL="457200" lvl="1" indent="0">
              <a:buNone/>
            </a:pPr>
            <a:endParaRPr lang="en-US" sz="2000" dirty="0">
              <a:sym typeface="Symbol" charset="0"/>
            </a:endParaRPr>
          </a:p>
          <a:p>
            <a:pPr marL="457200" lvl="1" indent="0">
              <a:buNone/>
            </a:pPr>
            <a:r>
              <a:rPr lang="en-US" sz="2000" b="1" dirty="0">
                <a:sym typeface="Symbol" charset="0"/>
              </a:rPr>
              <a:t>U</a:t>
            </a:r>
            <a:r>
              <a:rPr lang="en-US" sz="2000" dirty="0">
                <a:sym typeface="Symbol" charset="0"/>
              </a:rPr>
              <a:t> is </a:t>
            </a:r>
            <a:r>
              <a:rPr lang="en-US" sz="2000" dirty="0" err="1">
                <a:sym typeface="Symbol" charset="0"/>
              </a:rPr>
              <a:t>LxM</a:t>
            </a:r>
            <a:r>
              <a:rPr lang="en-US" sz="2000" dirty="0">
                <a:sym typeface="Symbol" charset="0"/>
              </a:rPr>
              <a:t> orthogonal matrix U</a:t>
            </a:r>
            <a:r>
              <a:rPr lang="en-US" sz="2000" baseline="30000" dirty="0">
                <a:sym typeface="Symbol" charset="0"/>
              </a:rPr>
              <a:t>T</a:t>
            </a:r>
            <a:r>
              <a:rPr lang="en-US" sz="2000" dirty="0">
                <a:sym typeface="Symbol" charset="0"/>
              </a:rPr>
              <a:t>.U=</a:t>
            </a:r>
            <a:r>
              <a:rPr lang="en-US" sz="2000" dirty="0" err="1">
                <a:sym typeface="Symbol" charset="0"/>
              </a:rPr>
              <a:t>I</a:t>
            </a:r>
            <a:r>
              <a:rPr lang="en-US" sz="2000" baseline="-25000" dirty="0" err="1">
                <a:sym typeface="Symbol" charset="0"/>
              </a:rPr>
              <a:t>MxM</a:t>
            </a:r>
            <a:endParaRPr lang="en-US" sz="2000" dirty="0">
              <a:sym typeface="Symbol" charset="0"/>
            </a:endParaRPr>
          </a:p>
          <a:p>
            <a:pPr lvl="1">
              <a:spcBef>
                <a:spcPts val="672"/>
              </a:spcBef>
              <a:buFontTx/>
              <a:buNone/>
            </a:pPr>
            <a:r>
              <a:rPr lang="en-US" sz="2000" dirty="0">
                <a:sym typeface="Symbol" charset="0"/>
              </a:rPr>
              <a:t>	Columns of U are ‘left singular vectors’</a:t>
            </a:r>
          </a:p>
          <a:p>
            <a:pPr marL="457200" lvl="1" indent="0">
              <a:spcBef>
                <a:spcPts val="1872"/>
              </a:spcBef>
              <a:buNone/>
            </a:pPr>
            <a:r>
              <a:rPr lang="en-US" sz="2000" b="1" dirty="0">
                <a:sym typeface="Symbol" charset="0"/>
              </a:rPr>
              <a:t>V</a:t>
            </a:r>
            <a:r>
              <a:rPr lang="en-US" sz="2000" dirty="0">
                <a:sym typeface="Symbol" charset="0"/>
              </a:rPr>
              <a:t> is </a:t>
            </a:r>
            <a:r>
              <a:rPr lang="en-US" sz="2000" dirty="0" err="1">
                <a:sym typeface="Symbol" charset="0"/>
              </a:rPr>
              <a:t>MxM</a:t>
            </a:r>
            <a:r>
              <a:rPr lang="en-US" sz="2000" dirty="0">
                <a:sym typeface="Symbol" charset="0"/>
              </a:rPr>
              <a:t> orthogonal matrix V</a:t>
            </a:r>
            <a:r>
              <a:rPr lang="en-US" sz="2000" baseline="30000" dirty="0">
                <a:sym typeface="Symbol" charset="0"/>
              </a:rPr>
              <a:t>T</a:t>
            </a:r>
            <a:r>
              <a:rPr lang="en-US" sz="2000" dirty="0">
                <a:sym typeface="Symbol" charset="0"/>
              </a:rPr>
              <a:t>.V=</a:t>
            </a:r>
            <a:r>
              <a:rPr lang="en-US" sz="2000" dirty="0" err="1">
                <a:sym typeface="Symbol" charset="0"/>
              </a:rPr>
              <a:t>I</a:t>
            </a:r>
            <a:r>
              <a:rPr lang="en-US" sz="2000" baseline="-25000" dirty="0" err="1">
                <a:sym typeface="Symbol" charset="0"/>
              </a:rPr>
              <a:t>MxM</a:t>
            </a:r>
            <a:endParaRPr lang="en-US" sz="2000" dirty="0">
              <a:sym typeface="Symbol" charset="0"/>
            </a:endParaRPr>
          </a:p>
          <a:p>
            <a:pPr lvl="1">
              <a:spcBef>
                <a:spcPts val="672"/>
              </a:spcBef>
              <a:buFontTx/>
              <a:buNone/>
            </a:pPr>
            <a:r>
              <a:rPr lang="en-US" sz="2000" dirty="0">
                <a:sym typeface="Symbol" charset="0"/>
              </a:rPr>
              <a:t>	Columns of V are ‘right singular vectors’</a:t>
            </a:r>
          </a:p>
          <a:p>
            <a:pPr lvl="1">
              <a:spcBef>
                <a:spcPts val="1872"/>
              </a:spcBef>
              <a:buFont typeface="Symbol" charset="0"/>
              <a:buChar char="å"/>
            </a:pPr>
            <a:r>
              <a:rPr lang="en-US" sz="2000" dirty="0">
                <a:sym typeface="Symbol" charset="0"/>
              </a:rPr>
              <a:t>is </a:t>
            </a:r>
            <a:r>
              <a:rPr lang="en-US" sz="2000" dirty="0" err="1">
                <a:sym typeface="Symbol" charset="0"/>
              </a:rPr>
              <a:t>MxM</a:t>
            </a:r>
            <a:r>
              <a:rPr lang="en-US" sz="2000" dirty="0">
                <a:sym typeface="Symbol" charset="0"/>
              </a:rPr>
              <a:t> diagonal matrix</a:t>
            </a:r>
          </a:p>
          <a:p>
            <a:pPr marL="457200" lvl="1" indent="0">
              <a:spcBef>
                <a:spcPts val="672"/>
              </a:spcBef>
              <a:buNone/>
            </a:pPr>
            <a:r>
              <a:rPr lang="en-US" sz="2000" dirty="0">
                <a:sym typeface="Symbol" charset="0"/>
              </a:rPr>
              <a:t>	Diagonal elements are ‘singular values’ </a:t>
            </a:r>
            <a:r>
              <a:rPr lang="en-US" sz="2000" i="1" dirty="0">
                <a:sym typeface="Symbol" charset="0"/>
              </a:rPr>
              <a:t></a:t>
            </a:r>
            <a:r>
              <a:rPr lang="en-US" sz="2000" i="1" baseline="-25000" dirty="0" err="1">
                <a:sym typeface="Symbol" charset="0"/>
              </a:rPr>
              <a:t>i</a:t>
            </a:r>
            <a:r>
              <a:rPr lang="en-US" sz="2000" i="1" baseline="-25000" dirty="0">
                <a:sym typeface="Symbol" charset="0"/>
              </a:rPr>
              <a:t> </a:t>
            </a:r>
            <a:endParaRPr lang="en-US" sz="2000" dirty="0">
              <a:sym typeface="Symbol" charset="0"/>
            </a:endParaRPr>
          </a:p>
          <a:p>
            <a:pPr marL="457200" lvl="1" indent="0">
              <a:spcBef>
                <a:spcPts val="672"/>
              </a:spcBef>
              <a:buNone/>
            </a:pPr>
            <a:r>
              <a:rPr lang="en-US" sz="2000" b="1" dirty="0">
                <a:sym typeface="Symbol" charset="0"/>
              </a:rPr>
              <a:t>   	</a:t>
            </a:r>
            <a:r>
              <a:rPr lang="en-US" sz="2000" b="1" baseline="-25000" dirty="0">
                <a:sym typeface="Symbol" charset="0"/>
              </a:rPr>
              <a:t>1</a:t>
            </a:r>
            <a:r>
              <a:rPr lang="en-US" sz="2000" b="1" dirty="0">
                <a:sym typeface="Symbol" charset="0"/>
              </a:rPr>
              <a:t> </a:t>
            </a:r>
            <a:r>
              <a:rPr lang="en-US" sz="2000" dirty="0">
                <a:sym typeface="Symbol" charset="0"/>
              </a:rPr>
              <a:t>has</a:t>
            </a:r>
            <a:r>
              <a:rPr lang="en-US" sz="2000" b="1" dirty="0">
                <a:sym typeface="Symbol" charset="0"/>
              </a:rPr>
              <a:t> </a:t>
            </a:r>
            <a:r>
              <a:rPr lang="en-US" sz="2000" i="1" dirty="0">
                <a:sym typeface="Symbol" charset="0"/>
              </a:rPr>
              <a:t>K </a:t>
            </a:r>
            <a:r>
              <a:rPr lang="en-US" sz="2000" dirty="0">
                <a:sym typeface="Symbol" charset="0"/>
              </a:rPr>
              <a:t>largest </a:t>
            </a:r>
            <a:r>
              <a:rPr lang="en-US" sz="2000" i="1" dirty="0">
                <a:sym typeface="Symbol" charset="0"/>
              </a:rPr>
              <a:t></a:t>
            </a:r>
            <a:r>
              <a:rPr lang="en-US" sz="2000" i="1" baseline="-25000" dirty="0" err="1">
                <a:sym typeface="Symbol" charset="0"/>
              </a:rPr>
              <a:t>i</a:t>
            </a:r>
            <a:r>
              <a:rPr lang="en-US" sz="2000" i="1" baseline="-25000" dirty="0">
                <a:sym typeface="Symbol" charset="0"/>
              </a:rPr>
              <a:t> </a:t>
            </a:r>
            <a:r>
              <a:rPr lang="en-US" sz="2000" dirty="0">
                <a:sym typeface="Symbol" charset="0"/>
              </a:rPr>
              <a:t> corresponding to ‘</a:t>
            </a:r>
            <a:r>
              <a:rPr lang="en-US" sz="2000" dirty="0" err="1">
                <a:sym typeface="Symbol" charset="0"/>
              </a:rPr>
              <a:t>signal+noise</a:t>
            </a:r>
            <a:r>
              <a:rPr lang="en-US" sz="2000" dirty="0">
                <a:sym typeface="Symbol" charset="0"/>
              </a:rPr>
              <a:t> subspace’</a:t>
            </a:r>
            <a:endParaRPr lang="en-US" sz="2000" b="1" i="1" dirty="0"/>
          </a:p>
          <a:p>
            <a:pPr lvl="1">
              <a:buFontTx/>
              <a:buNone/>
            </a:pPr>
            <a:r>
              <a:rPr lang="en-US" sz="2000" b="1" dirty="0">
                <a:sym typeface="Symbol" charset="0"/>
              </a:rPr>
              <a:t> 	</a:t>
            </a:r>
            <a:r>
              <a:rPr lang="en-US" sz="2000" b="1" baseline="-25000" dirty="0">
                <a:sym typeface="Symbol" charset="0"/>
              </a:rPr>
              <a:t>2</a:t>
            </a:r>
            <a:r>
              <a:rPr lang="en-US" sz="2000" b="1" dirty="0">
                <a:sym typeface="Symbol" charset="0"/>
              </a:rPr>
              <a:t> </a:t>
            </a:r>
            <a:r>
              <a:rPr lang="en-US" sz="2000" dirty="0">
                <a:sym typeface="Symbol" charset="0"/>
              </a:rPr>
              <a:t>has </a:t>
            </a:r>
            <a:r>
              <a:rPr lang="en-US" sz="2000" i="1" dirty="0">
                <a:sym typeface="Symbol" charset="0"/>
              </a:rPr>
              <a:t>M-K </a:t>
            </a:r>
            <a:r>
              <a:rPr lang="en-US" sz="2000" dirty="0">
                <a:sym typeface="Symbol" charset="0"/>
              </a:rPr>
              <a:t>smallest </a:t>
            </a:r>
            <a:r>
              <a:rPr lang="en-US" sz="2000" i="1" dirty="0">
                <a:sym typeface="Symbol" charset="0"/>
              </a:rPr>
              <a:t></a:t>
            </a:r>
            <a:r>
              <a:rPr lang="en-US" sz="2000" i="1" baseline="-25000" dirty="0">
                <a:sym typeface="Symbol" charset="0"/>
              </a:rPr>
              <a:t>I </a:t>
            </a:r>
            <a:r>
              <a:rPr lang="en-US" sz="2000" i="1" dirty="0">
                <a:sym typeface="Symbol" charset="0"/>
              </a:rPr>
              <a:t>≈</a:t>
            </a:r>
            <a:r>
              <a:rPr lang="en-US" sz="2000" baseline="-25000" dirty="0">
                <a:sym typeface="Symbol" charset="0"/>
              </a:rPr>
              <a:t>noise</a:t>
            </a:r>
            <a:r>
              <a:rPr lang="en-US" sz="2000" i="1" baseline="-25000" dirty="0">
                <a:sym typeface="Symbol" charset="0"/>
              </a:rPr>
              <a:t> </a:t>
            </a:r>
            <a:r>
              <a:rPr lang="en-US" sz="2000" dirty="0">
                <a:sym typeface="Symbol" charset="0"/>
              </a:rPr>
              <a:t>corresponding to ‘noise subspace’</a:t>
            </a:r>
            <a:endParaRPr lang="en-US" sz="2000" dirty="0"/>
          </a:p>
        </p:txBody>
      </p:sp>
      <p:graphicFrame>
        <p:nvGraphicFramePr>
          <p:cNvPr id="1556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4876361"/>
              </p:ext>
            </p:extLst>
          </p:nvPr>
        </p:nvGraphicFramePr>
        <p:xfrm>
          <a:off x="899592" y="1657590"/>
          <a:ext cx="4680520" cy="1051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311400" imgH="520700" progId="Equation.3">
                  <p:embed/>
                </p:oleObj>
              </mc:Choice>
              <mc:Fallback>
                <p:oleObj name="Equation" r:id="rId2" imgW="23114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1657590"/>
                        <a:ext cx="4680520" cy="1051330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5940152" y="2780928"/>
            <a:ext cx="2771087" cy="2540025"/>
            <a:chOff x="5940152" y="2924944"/>
            <a:chExt cx="2771087" cy="2540025"/>
          </a:xfrm>
        </p:grpSpPr>
        <p:pic>
          <p:nvPicPr>
            <p:cNvPr id="2" name="Picture 1" descr="Screen Shot 2019-10-21 at 16.54.0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184" y="2924944"/>
              <a:ext cx="2483055" cy="2164058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 bwMode="auto">
            <a:xfrm>
              <a:off x="7164288" y="4869160"/>
              <a:ext cx="0" cy="36004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8172400" y="4869160"/>
              <a:ext cx="0" cy="36004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" name="TextBox 4"/>
            <p:cNvSpPr txBox="1"/>
            <p:nvPr/>
          </p:nvSpPr>
          <p:spPr>
            <a:xfrm>
              <a:off x="6920034" y="5157192"/>
              <a:ext cx="5091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/>
                <a:t>K=8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819540" y="5157192"/>
              <a:ext cx="6387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/>
                <a:t>M=21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5332523" y="3936341"/>
              <a:ext cx="15230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/>
                <a:t>Singular value </a:t>
              </a:r>
              <a:r>
                <a:rPr lang="en-US" sz="1400" b="0" dirty="0" err="1"/>
                <a:t>σ</a:t>
              </a:r>
              <a:r>
                <a:rPr lang="en-US" sz="1400" b="0" baseline="-25000" dirty="0" err="1"/>
                <a:t>i</a:t>
              </a:r>
              <a:endParaRPr lang="en-US" sz="1400" b="0" baseline="-250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532440" y="4633391"/>
            <a:ext cx="224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err="1">
                <a:solidFill>
                  <a:schemeClr val="tx1"/>
                </a:solidFill>
              </a:rPr>
              <a:t>i</a:t>
            </a:r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96336" y="2924944"/>
            <a:ext cx="883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tx1"/>
                </a:solidFill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2114608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Subspace Methods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91778"/>
            <a:ext cx="8839200" cy="528955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872"/>
              </a:spcBef>
            </a:pPr>
            <a:endParaRPr lang="en-US" u="sng" dirty="0"/>
          </a:p>
          <a:p>
            <a:pPr>
              <a:lnSpc>
                <a:spcPct val="90000"/>
              </a:lnSpc>
              <a:spcBef>
                <a:spcPts val="1872"/>
              </a:spcBef>
            </a:pPr>
            <a:endParaRPr lang="en-US" u="sng" dirty="0"/>
          </a:p>
          <a:p>
            <a:pPr marL="0" indent="0">
              <a:lnSpc>
                <a:spcPct val="90000"/>
              </a:lnSpc>
              <a:spcBef>
                <a:spcPts val="1872"/>
              </a:spcBef>
              <a:buNone/>
            </a:pPr>
            <a:r>
              <a:rPr lang="en-US" dirty="0"/>
              <a:t>Procedure</a:t>
            </a:r>
          </a:p>
          <a:p>
            <a:pPr>
              <a:lnSpc>
                <a:spcPct val="90000"/>
              </a:lnSpc>
              <a:spcBef>
                <a:spcPts val="1872"/>
              </a:spcBef>
            </a:pPr>
            <a:r>
              <a:rPr lang="en-US" u="sng" dirty="0"/>
              <a:t>Step-1</a:t>
            </a:r>
            <a:r>
              <a:rPr lang="en-US" dirty="0"/>
              <a:t> : From SVD of Y, find estimate     of 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Least squares estimate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Minimum variance estimate</a:t>
            </a:r>
          </a:p>
          <a:p>
            <a:pPr>
              <a:spcBef>
                <a:spcPts val="1872"/>
              </a:spcBef>
            </a:pPr>
            <a:r>
              <a:rPr lang="en-US" u="sng" dirty="0"/>
              <a:t>Step-2</a:t>
            </a:r>
            <a:r>
              <a:rPr lang="en-US" dirty="0"/>
              <a:t> : Construct                        from    </a:t>
            </a:r>
          </a:p>
        </p:txBody>
      </p:sp>
      <p:graphicFrame>
        <p:nvGraphicFramePr>
          <p:cNvPr id="1556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3709840"/>
              </p:ext>
            </p:extLst>
          </p:nvPr>
        </p:nvGraphicFramePr>
        <p:xfrm>
          <a:off x="1835150" y="1268760"/>
          <a:ext cx="5013325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311400" imgH="698500" progId="Equation.3">
                  <p:embed/>
                </p:oleObj>
              </mc:Choice>
              <mc:Fallback>
                <p:oleObj name="Equation" r:id="rId2" imgW="2311400" imgH="698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1268760"/>
                        <a:ext cx="5013325" cy="1509713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6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0974528"/>
              </p:ext>
            </p:extLst>
          </p:nvPr>
        </p:nvGraphicFramePr>
        <p:xfrm>
          <a:off x="3996060" y="5107340"/>
          <a:ext cx="2088232" cy="48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25500" imgH="190500" progId="Equation.3">
                  <p:embed/>
                </p:oleObj>
              </mc:Choice>
              <mc:Fallback>
                <p:oleObj name="Equation" r:id="rId4" imgW="8255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6060" y="5107340"/>
                        <a:ext cx="2088232" cy="481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65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7331482"/>
              </p:ext>
            </p:extLst>
          </p:nvPr>
        </p:nvGraphicFramePr>
        <p:xfrm>
          <a:off x="7164412" y="5157192"/>
          <a:ext cx="2159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15640" imgH="368280" progId="Equation.3">
                  <p:embed/>
                </p:oleObj>
              </mc:Choice>
              <mc:Fallback>
                <p:oleObj name="Equation" r:id="rId6" imgW="21564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412" y="5157192"/>
                        <a:ext cx="215900" cy="368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65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0947787"/>
              </p:ext>
            </p:extLst>
          </p:nvPr>
        </p:nvGraphicFramePr>
        <p:xfrm>
          <a:off x="7164412" y="3717032"/>
          <a:ext cx="2159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15640" imgH="368280" progId="Equation.3">
                  <p:embed/>
                </p:oleObj>
              </mc:Choice>
              <mc:Fallback>
                <p:oleObj name="Equation" r:id="rId8" imgW="21564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412" y="3717032"/>
                        <a:ext cx="215900" cy="368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040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Subspace Methods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63786"/>
            <a:ext cx="8558213" cy="52895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Step-1 (v1.0) : Least squares estimator Y</a:t>
            </a:r>
            <a:r>
              <a:rPr lang="en-US" baseline="-25000" dirty="0"/>
              <a:t>LS   </a:t>
            </a:r>
            <a:endParaRPr lang="en-US" dirty="0"/>
          </a:p>
          <a:p>
            <a:pPr lvl="1">
              <a:lnSpc>
                <a:spcPct val="80000"/>
              </a:lnSpc>
            </a:pP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/>
              <a:t>Goal: approximate </a:t>
            </a:r>
            <a:r>
              <a:rPr lang="en-US" b="1" dirty="0"/>
              <a:t>Y </a:t>
            </a:r>
            <a:r>
              <a:rPr lang="en-US" dirty="0"/>
              <a:t>by a matrix </a:t>
            </a:r>
            <a:r>
              <a:rPr lang="en-US" b="1" dirty="0"/>
              <a:t>Y</a:t>
            </a:r>
            <a:r>
              <a:rPr lang="en-US" b="1" baseline="-25000" dirty="0"/>
              <a:t>LS</a:t>
            </a:r>
            <a:r>
              <a:rPr lang="en-US" b="1" dirty="0"/>
              <a:t> </a:t>
            </a:r>
            <a:r>
              <a:rPr lang="en-US" dirty="0"/>
              <a:t>of rank </a:t>
            </a:r>
            <a:r>
              <a:rPr lang="en-US" i="1" dirty="0"/>
              <a:t>K</a:t>
            </a:r>
          </a:p>
          <a:p>
            <a:pPr lvl="1">
              <a:lnSpc>
                <a:spcPct val="80000"/>
              </a:lnSpc>
            </a:pPr>
            <a:endParaRPr lang="en-US" i="1" dirty="0"/>
          </a:p>
          <a:p>
            <a:pPr lvl="1">
              <a:lnSpc>
                <a:spcPct val="80000"/>
              </a:lnSpc>
            </a:pPr>
            <a:endParaRPr lang="en-US" i="1" dirty="0"/>
          </a:p>
          <a:p>
            <a:pPr lvl="1">
              <a:lnSpc>
                <a:spcPct val="80000"/>
              </a:lnSpc>
            </a:pPr>
            <a:endParaRPr lang="en-US" i="1" dirty="0"/>
          </a:p>
          <a:p>
            <a:pPr lvl="1">
              <a:spcBef>
                <a:spcPts val="0"/>
              </a:spcBef>
            </a:pPr>
            <a:r>
              <a:rPr lang="en-US" dirty="0"/>
              <a:t>Solution is obtained by  setting </a:t>
            </a:r>
            <a:r>
              <a:rPr lang="en-US" i="1" dirty="0"/>
              <a:t>M-K </a:t>
            </a:r>
            <a:r>
              <a:rPr lang="en-US" dirty="0"/>
              <a:t>smallest singular values to zero (`truncation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)</a:t>
            </a:r>
          </a:p>
          <a:p>
            <a:pPr lvl="1"/>
            <a:endParaRPr lang="en-US" i="1" dirty="0"/>
          </a:p>
          <a:p>
            <a:pPr lvl="1"/>
            <a:endParaRPr lang="en-US" i="1" dirty="0"/>
          </a:p>
          <a:p>
            <a:pPr lvl="1"/>
            <a:endParaRPr lang="en-US" i="1" dirty="0"/>
          </a:p>
          <a:p>
            <a:pPr lvl="1">
              <a:spcBef>
                <a:spcPts val="1776"/>
              </a:spcBef>
            </a:pPr>
            <a:r>
              <a:rPr lang="en-US" dirty="0"/>
              <a:t>Problem: proper determination of order </a:t>
            </a:r>
            <a:r>
              <a:rPr lang="en-US" i="1" dirty="0"/>
              <a:t>K</a:t>
            </a:r>
            <a:endParaRPr lang="en-US" sz="2000" i="1" dirty="0"/>
          </a:p>
          <a:p>
            <a:pPr lvl="1"/>
            <a:endParaRPr lang="en-US" sz="2000" i="1" dirty="0"/>
          </a:p>
        </p:txBody>
      </p:sp>
      <p:graphicFrame>
        <p:nvGraphicFramePr>
          <p:cNvPr id="1566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9932975"/>
              </p:ext>
            </p:extLst>
          </p:nvPr>
        </p:nvGraphicFramePr>
        <p:xfrm>
          <a:off x="1833563" y="2492896"/>
          <a:ext cx="2233612" cy="66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77900" imgH="292100" progId="Equation.3">
                  <p:embed/>
                </p:oleObj>
              </mc:Choice>
              <mc:Fallback>
                <p:oleObj name="Equation" r:id="rId2" imgW="9779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3563" y="2492896"/>
                        <a:ext cx="2233612" cy="668338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7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3988014"/>
              </p:ext>
            </p:extLst>
          </p:nvPr>
        </p:nvGraphicFramePr>
        <p:xfrm>
          <a:off x="1907704" y="4305448"/>
          <a:ext cx="5778103" cy="1211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27300" imgH="533400" progId="Equation.3">
                  <p:embed/>
                </p:oleObj>
              </mc:Choice>
              <mc:Fallback>
                <p:oleObj name="Equation" r:id="rId4" imgW="25273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4305448"/>
                        <a:ext cx="5778103" cy="1211784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3159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Subspace Methods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Step-1 (v2.0): Minimum variance estimator Y</a:t>
            </a:r>
            <a:r>
              <a:rPr lang="en-US" baseline="-25000" dirty="0"/>
              <a:t>MV     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Find a matrix </a:t>
            </a:r>
            <a:r>
              <a:rPr lang="en-US" b="1" dirty="0"/>
              <a:t>T</a:t>
            </a:r>
            <a:r>
              <a:rPr lang="en-US" dirty="0"/>
              <a:t> that minimizes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dirty="0"/>
              <a:t>                                           </a:t>
            </a:r>
            <a:r>
              <a:rPr lang="en-US" sz="1800" dirty="0"/>
              <a:t>(assume S is given, then  </a:t>
            </a:r>
            <a:r>
              <a:rPr lang="en-US" sz="1800" dirty="0" err="1"/>
              <a:t>i-th</a:t>
            </a:r>
            <a:r>
              <a:rPr lang="en-US" sz="1800" dirty="0"/>
              <a:t> column of T                  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 dirty="0"/>
              <a:t>                                                           is optimal linear filter for </a:t>
            </a:r>
            <a:r>
              <a:rPr lang="en-US" sz="1800" dirty="0" err="1"/>
              <a:t>i-th</a:t>
            </a:r>
            <a:r>
              <a:rPr lang="en-US" sz="1800" dirty="0"/>
              <a:t> column of S)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Then: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endParaRPr lang="nl-BE" dirty="0"/>
          </a:p>
          <a:p>
            <a:pPr algn="ctr">
              <a:lnSpc>
                <a:spcPct val="90000"/>
              </a:lnSpc>
            </a:pPr>
            <a:endParaRPr lang="nl-BE" dirty="0"/>
          </a:p>
          <a:p>
            <a:pPr algn="ctr">
              <a:lnSpc>
                <a:spcPct val="90000"/>
              </a:lnSpc>
            </a:pPr>
            <a:endParaRPr lang="nl-BE" dirty="0"/>
          </a:p>
          <a:p>
            <a:pPr algn="ctr">
              <a:lnSpc>
                <a:spcPct val="90000"/>
              </a:lnSpc>
            </a:pPr>
            <a:endParaRPr lang="nl-BE" dirty="0"/>
          </a:p>
          <a:p>
            <a:pPr>
              <a:lnSpc>
                <a:spcPct val="90000"/>
              </a:lnSpc>
              <a:buFontTx/>
              <a:buNone/>
            </a:pPr>
            <a:r>
              <a:rPr lang="nl-BE" dirty="0"/>
              <a:t>     </a:t>
            </a:r>
            <a:r>
              <a:rPr lang="nl-BE" sz="2400" dirty="0"/>
              <a:t>PS : </a:t>
            </a:r>
            <a:r>
              <a:rPr lang="nl-BE" sz="2400" b="0" dirty="0"/>
              <a:t>rank-deficiency condition not needed here</a:t>
            </a:r>
            <a:r>
              <a:rPr lang="nl-BE" sz="2400" dirty="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nl-BE" sz="2400" dirty="0"/>
              <a:t>      PS : </a:t>
            </a:r>
            <a:r>
              <a:rPr lang="nl-BE" sz="2400" b="0" dirty="0">
                <a:sym typeface="Symbol" charset="0"/>
              </a:rPr>
              <a:t></a:t>
            </a:r>
            <a:r>
              <a:rPr lang="nl-BE" sz="2400" b="0" baseline="30000" dirty="0">
                <a:sym typeface="Symbol" charset="0"/>
              </a:rPr>
              <a:t>2</a:t>
            </a:r>
            <a:r>
              <a:rPr lang="nl-BE" sz="2400" b="0" baseline="-25000" dirty="0">
                <a:sym typeface="Symbol" charset="0"/>
              </a:rPr>
              <a:t>noise </a:t>
            </a:r>
            <a:r>
              <a:rPr lang="nl-BE" sz="2400" b="0" dirty="0">
                <a:sym typeface="Symbol" charset="0"/>
              </a:rPr>
              <a:t>has to be known </a:t>
            </a:r>
            <a:r>
              <a:rPr lang="nl-BE" sz="1800" b="0" dirty="0">
                <a:sym typeface="Symbol" charset="0"/>
              </a:rPr>
              <a:t>(e.g. estimated during noise-only)</a:t>
            </a:r>
          </a:p>
        </p:txBody>
      </p:sp>
      <p:graphicFrame>
        <p:nvGraphicFramePr>
          <p:cNvPr id="19354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4722957"/>
              </p:ext>
            </p:extLst>
          </p:nvPr>
        </p:nvGraphicFramePr>
        <p:xfrm>
          <a:off x="2411760" y="2060848"/>
          <a:ext cx="149542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36600" imgH="266700" progId="Equation.3">
                  <p:embed/>
                </p:oleObj>
              </mc:Choice>
              <mc:Fallback>
                <p:oleObj name="Equation" r:id="rId2" imgW="7366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2060848"/>
                        <a:ext cx="1495425" cy="539750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354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1612664"/>
              </p:ext>
            </p:extLst>
          </p:nvPr>
        </p:nvGraphicFramePr>
        <p:xfrm>
          <a:off x="2400300" y="2719388"/>
          <a:ext cx="3981450" cy="2630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63800" imgH="1625600" progId="Equation.3">
                  <p:embed/>
                </p:oleObj>
              </mc:Choice>
              <mc:Fallback>
                <p:oleObj name="Equation" r:id="rId4" imgW="2463800" imgH="162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0300" y="2719388"/>
                        <a:ext cx="3981450" cy="2630487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 bwMode="auto">
          <a:xfrm>
            <a:off x="4139952" y="4005064"/>
            <a:ext cx="2160240" cy="576064"/>
          </a:xfrm>
          <a:prstGeom prst="rect">
            <a:avLst/>
          </a:prstGeom>
          <a:solidFill>
            <a:schemeClr val="accent1">
              <a:alpha val="38000"/>
            </a:scheme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4" name="Left Arrow 3"/>
          <p:cNvSpPr/>
          <p:nvPr/>
        </p:nvSpPr>
        <p:spPr bwMode="auto">
          <a:xfrm>
            <a:off x="6300192" y="3933056"/>
            <a:ext cx="576064" cy="720080"/>
          </a:xfrm>
          <a:prstGeom prst="leftArrow">
            <a:avLst/>
          </a:prstGeom>
          <a:solidFill>
            <a:schemeClr val="accent1">
              <a:alpha val="40000"/>
            </a:scheme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0272" y="4005064"/>
            <a:ext cx="509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(*)</a:t>
            </a:r>
          </a:p>
        </p:txBody>
      </p:sp>
    </p:spTree>
    <p:extLst>
      <p:ext uri="{BB962C8B-B14F-4D97-AF65-F5344CB8AC3E}">
        <p14:creationId xmlns:p14="http://schemas.microsoft.com/office/powerpoint/2010/main" val="1815427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Subspace Methods</a:t>
            </a:r>
            <a:endParaRPr lang="nl-NL" dirty="0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91778"/>
            <a:ext cx="8839200" cy="5289550"/>
          </a:xfrm>
        </p:spPr>
        <p:txBody>
          <a:bodyPr/>
          <a:lstStyle/>
          <a:p>
            <a:r>
              <a:rPr lang="nl-BE" dirty="0"/>
              <a:t>Step-2 : Signal Reconstruction</a:t>
            </a:r>
          </a:p>
          <a:p>
            <a:pPr>
              <a:spcBef>
                <a:spcPts val="1272"/>
              </a:spcBef>
              <a:buFontTx/>
              <a:buNone/>
            </a:pPr>
            <a:r>
              <a:rPr lang="nl-BE" dirty="0"/>
              <a:t>    </a:t>
            </a:r>
            <a:r>
              <a:rPr lang="nl-BE" b="0" dirty="0"/>
              <a:t>Goal</a:t>
            </a:r>
            <a:r>
              <a:rPr lang="nl-BE" dirty="0"/>
              <a:t>: </a:t>
            </a:r>
            <a:r>
              <a:rPr lang="nl-BE" b="0" dirty="0"/>
              <a:t>Given     , construct    </a:t>
            </a:r>
          </a:p>
          <a:p>
            <a:pPr>
              <a:spcBef>
                <a:spcPts val="1272"/>
              </a:spcBef>
              <a:buFontTx/>
              <a:buNone/>
            </a:pPr>
            <a:r>
              <a:rPr lang="nl-BE" dirty="0"/>
              <a:t>    </a:t>
            </a:r>
            <a:r>
              <a:rPr lang="nl-BE" b="0" dirty="0"/>
              <a:t>Problem:      does not have Toeplitz structure</a:t>
            </a:r>
          </a:p>
          <a:p>
            <a:pPr>
              <a:spcBef>
                <a:spcPts val="1272"/>
              </a:spcBef>
              <a:buFontTx/>
              <a:buNone/>
            </a:pPr>
            <a:r>
              <a:rPr lang="nl-BE" dirty="0"/>
              <a:t>    </a:t>
            </a:r>
            <a:r>
              <a:rPr lang="nl-BE" b="0" dirty="0"/>
              <a:t>Solution:</a:t>
            </a:r>
            <a:r>
              <a:rPr lang="nl-BE" dirty="0"/>
              <a:t>                                                            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nl-BE" sz="2400" b="0" dirty="0"/>
              <a:t>      Restore Toeplitz structure by arithmetically averaging       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nl-BE" sz="2400" b="0" dirty="0"/>
              <a:t>      every diagonal of the matrix</a:t>
            </a:r>
            <a:endParaRPr lang="nl-NL" b="0" dirty="0"/>
          </a:p>
          <a:p>
            <a:pPr marL="0" indent="0">
              <a:buNone/>
            </a:pPr>
            <a:r>
              <a:rPr lang="nl-NL" sz="2400" b="0" dirty="0"/>
              <a:t>      </a:t>
            </a:r>
            <a:r>
              <a:rPr lang="nl-NL" sz="2400" b="0" dirty="0" err="1"/>
              <a:t>Hence</a:t>
            </a:r>
            <a:r>
              <a:rPr lang="nl-NL" sz="2400" b="0" dirty="0"/>
              <a:t>:</a:t>
            </a:r>
          </a:p>
          <a:p>
            <a:pPr marL="0" indent="0">
              <a:buNone/>
            </a:pPr>
            <a:r>
              <a:rPr lang="nl-NL" sz="2000" b="0" dirty="0"/>
              <a:t>                                                                   </a:t>
            </a:r>
          </a:p>
          <a:p>
            <a:pPr marL="0" indent="0">
              <a:spcBef>
                <a:spcPts val="1680"/>
              </a:spcBef>
              <a:buNone/>
            </a:pPr>
            <a:r>
              <a:rPr lang="nl-NL" sz="2000" b="0" dirty="0"/>
              <a:t>                                                                      (</a:t>
            </a:r>
            <a:r>
              <a:rPr lang="nl-NL" sz="2000" b="0" dirty="0" err="1"/>
              <a:t>summation</a:t>
            </a:r>
            <a:r>
              <a:rPr lang="nl-NL" sz="2000" b="0" dirty="0"/>
              <a:t> starts in column α)</a:t>
            </a:r>
          </a:p>
          <a:p>
            <a:pPr marL="0" indent="0">
              <a:buNone/>
            </a:pPr>
            <a:r>
              <a:rPr lang="nl-NL" sz="2000" b="0" dirty="0"/>
              <a:t>                                                                      (</a:t>
            </a:r>
            <a:r>
              <a:rPr lang="nl-NL" sz="2000" b="0" dirty="0" err="1"/>
              <a:t>summation</a:t>
            </a:r>
            <a:r>
              <a:rPr lang="nl-NL" sz="2000" b="0" dirty="0"/>
              <a:t> </a:t>
            </a:r>
            <a:r>
              <a:rPr lang="nl-NL" sz="2000" b="0" dirty="0" err="1"/>
              <a:t>ends</a:t>
            </a:r>
            <a:r>
              <a:rPr lang="nl-NL" sz="2000" b="0" dirty="0"/>
              <a:t>  in column β)</a:t>
            </a:r>
          </a:p>
          <a:p>
            <a:pPr marL="0" indent="0">
              <a:buNone/>
            </a:pPr>
            <a:r>
              <a:rPr lang="nl-NL" sz="2000" b="0" dirty="0"/>
              <a:t> </a:t>
            </a:r>
          </a:p>
        </p:txBody>
      </p:sp>
      <p:graphicFrame>
        <p:nvGraphicFramePr>
          <p:cNvPr id="1597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8955486"/>
              </p:ext>
            </p:extLst>
          </p:nvPr>
        </p:nvGraphicFramePr>
        <p:xfrm>
          <a:off x="2815357" y="1772816"/>
          <a:ext cx="24447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ergelijking" r:id="rId2" imgW="203040" imgH="368280" progId="Equation.3">
                  <p:embed/>
                </p:oleObj>
              </mc:Choice>
              <mc:Fallback>
                <p:oleObj name="Vergelijking" r:id="rId2" imgW="20304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5357" y="1772816"/>
                        <a:ext cx="244475" cy="444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74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5564693"/>
              </p:ext>
            </p:extLst>
          </p:nvPr>
        </p:nvGraphicFramePr>
        <p:xfrm>
          <a:off x="4990017" y="1857921"/>
          <a:ext cx="1886239" cy="418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00100" imgH="177800" progId="Equation.3">
                  <p:embed/>
                </p:oleObj>
              </mc:Choice>
              <mc:Fallback>
                <p:oleObj name="Equation" r:id="rId4" imgW="8001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0017" y="1857921"/>
                        <a:ext cx="1886239" cy="41895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75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4122668"/>
              </p:ext>
            </p:extLst>
          </p:nvPr>
        </p:nvGraphicFramePr>
        <p:xfrm>
          <a:off x="2058343" y="4282678"/>
          <a:ext cx="3233737" cy="79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38300" imgH="406400" progId="Equation.3">
                  <p:embed/>
                </p:oleObj>
              </mc:Choice>
              <mc:Fallback>
                <p:oleObj name="Equation" r:id="rId6" imgW="16383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8343" y="4282678"/>
                        <a:ext cx="3233737" cy="798513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75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180639"/>
              </p:ext>
            </p:extLst>
          </p:nvPr>
        </p:nvGraphicFramePr>
        <p:xfrm>
          <a:off x="3282479" y="5218781"/>
          <a:ext cx="1944216" cy="325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66800" imgH="177800" progId="Equation.3">
                  <p:embed/>
                </p:oleObj>
              </mc:Choice>
              <mc:Fallback>
                <p:oleObj name="Equation" r:id="rId8" imgW="10668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2479" y="5218781"/>
                        <a:ext cx="1944216" cy="325195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75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9934821"/>
              </p:ext>
            </p:extLst>
          </p:nvPr>
        </p:nvGraphicFramePr>
        <p:xfrm>
          <a:off x="3282479" y="5650830"/>
          <a:ext cx="1963737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68400" imgH="177800" progId="Equation.3">
                  <p:embed/>
                </p:oleObj>
              </mc:Choice>
              <mc:Fallback>
                <p:oleObj name="Equation" r:id="rId10" imgW="11684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2479" y="5650830"/>
                        <a:ext cx="1963737" cy="298450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0138076"/>
              </p:ext>
            </p:extLst>
          </p:nvPr>
        </p:nvGraphicFramePr>
        <p:xfrm>
          <a:off x="2383309" y="2348880"/>
          <a:ext cx="24447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ergelijking" r:id="rId12" imgW="203040" imgH="368280" progId="Equation.3">
                  <p:embed/>
                </p:oleObj>
              </mc:Choice>
              <mc:Fallback>
                <p:oleObj name="Vergelijking" r:id="rId12" imgW="20304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309" y="2348880"/>
                        <a:ext cx="244475" cy="444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076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Subspace Methods</a:t>
            </a:r>
            <a:endParaRPr lang="nl-NL" dirty="0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80728"/>
            <a:ext cx="8558213" cy="5328592"/>
          </a:xfrm>
        </p:spPr>
        <p:txBody>
          <a:bodyPr/>
          <a:lstStyle/>
          <a:p>
            <a:pPr>
              <a:spcBef>
                <a:spcPts val="1872"/>
              </a:spcBef>
            </a:pPr>
            <a:r>
              <a:rPr lang="nl-NL" u="sng" dirty="0"/>
              <a:t>PS</a:t>
            </a:r>
            <a:r>
              <a:rPr lang="nl-NL" b="0" dirty="0"/>
              <a:t>: </a:t>
            </a:r>
            <a:r>
              <a:rPr lang="nl-NL" dirty="0"/>
              <a:t>Link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spectral</a:t>
            </a:r>
            <a:r>
              <a:rPr lang="nl-NL" dirty="0"/>
              <a:t> </a:t>
            </a:r>
            <a:r>
              <a:rPr lang="nl-NL" dirty="0" err="1"/>
              <a:t>subtraction</a:t>
            </a:r>
            <a:r>
              <a:rPr lang="nl-NL" dirty="0"/>
              <a:t>?</a:t>
            </a:r>
          </a:p>
          <a:p>
            <a:pPr lvl="1">
              <a:spcBef>
                <a:spcPts val="576"/>
              </a:spcBef>
            </a:pPr>
            <a:r>
              <a:rPr lang="nl-NL" sz="2000" dirty="0" err="1"/>
              <a:t>Compare</a:t>
            </a:r>
            <a:r>
              <a:rPr lang="nl-NL" sz="2000" dirty="0"/>
              <a:t> </a:t>
            </a:r>
            <a:r>
              <a:rPr lang="nl-NL" sz="2000" b="0" dirty="0"/>
              <a:t> (*) p.35 </a:t>
            </a:r>
            <a:r>
              <a:rPr lang="nl-NL" sz="2000" b="0" dirty="0" err="1"/>
              <a:t>with</a:t>
            </a:r>
            <a:r>
              <a:rPr lang="nl-NL" sz="2000" b="0" dirty="0"/>
              <a:t> </a:t>
            </a:r>
            <a:r>
              <a:rPr lang="nl-NL" sz="2000" dirty="0" err="1"/>
              <a:t>g</a:t>
            </a:r>
            <a:r>
              <a:rPr lang="nl-NL" sz="2000" b="0" dirty="0" err="1"/>
              <a:t>ain</a:t>
            </a:r>
            <a:r>
              <a:rPr lang="nl-NL" sz="2000" b="0" dirty="0"/>
              <a:t> </a:t>
            </a:r>
            <a:r>
              <a:rPr lang="nl-NL" sz="2000" b="0" dirty="0" err="1"/>
              <a:t>function</a:t>
            </a:r>
            <a:r>
              <a:rPr lang="nl-NL" sz="2000" b="0" dirty="0"/>
              <a:t> on p.11 (Wiener)</a:t>
            </a:r>
          </a:p>
          <a:p>
            <a:pPr lvl="1">
              <a:spcBef>
                <a:spcPts val="576"/>
              </a:spcBef>
            </a:pPr>
            <a:r>
              <a:rPr lang="nl-NL" sz="2000" b="0" dirty="0"/>
              <a:t>Check </a:t>
            </a:r>
            <a:r>
              <a:rPr lang="nl-NL" sz="2000" b="0" dirty="0" err="1"/>
              <a:t>that</a:t>
            </a:r>
            <a:r>
              <a:rPr lang="nl-NL" sz="2000" b="0" dirty="0"/>
              <a:t> p.35-36 (</a:t>
            </a:r>
            <a:r>
              <a:rPr lang="nl-NL" sz="2000" b="0" dirty="0" err="1"/>
              <a:t>for</a:t>
            </a:r>
            <a:r>
              <a:rPr lang="nl-NL" sz="2000" b="0" dirty="0"/>
              <a:t> samples k=M,</a:t>
            </a:r>
            <a:r>
              <a:rPr lang="mr-IN" sz="2000" b="0" dirty="0"/>
              <a:t>…</a:t>
            </a:r>
            <a:r>
              <a:rPr lang="en-US" sz="2000" b="0" dirty="0"/>
              <a:t>,N-M+1) corresponds to</a:t>
            </a:r>
          </a:p>
          <a:p>
            <a:pPr marL="457200" lvl="1" indent="0">
              <a:spcBef>
                <a:spcPts val="576"/>
              </a:spcBef>
              <a:buNone/>
            </a:pPr>
            <a:endParaRPr lang="nl-NL" b="0" dirty="0"/>
          </a:p>
          <a:p>
            <a:pPr lvl="1">
              <a:spcBef>
                <a:spcPts val="576"/>
              </a:spcBef>
            </a:pPr>
            <a:endParaRPr lang="nl-NL" b="0" dirty="0"/>
          </a:p>
          <a:p>
            <a:pPr lvl="1">
              <a:spcBef>
                <a:spcPts val="576"/>
              </a:spcBef>
            </a:pPr>
            <a:endParaRPr lang="nl-NL" dirty="0"/>
          </a:p>
          <a:p>
            <a:pPr marL="457200" lvl="1" indent="0">
              <a:spcBef>
                <a:spcPts val="576"/>
              </a:spcBef>
              <a:buNone/>
            </a:pPr>
            <a:endParaRPr lang="nl-NL" b="0" dirty="0"/>
          </a:p>
          <a:p>
            <a:pPr marL="457200" lvl="1" indent="0">
              <a:spcBef>
                <a:spcPts val="2376"/>
              </a:spcBef>
              <a:buNone/>
            </a:pPr>
            <a:r>
              <a:rPr lang="nl-NL" b="0" dirty="0"/>
              <a:t> </a:t>
            </a:r>
            <a:r>
              <a:rPr lang="nl-NL" dirty="0"/>
              <a:t>  </a:t>
            </a:r>
            <a:r>
              <a:rPr lang="en-US" sz="2000" b="0" dirty="0"/>
              <a:t>which </a:t>
            </a:r>
            <a:r>
              <a:rPr lang="en-US" sz="2000" dirty="0"/>
              <a:t>represents</a:t>
            </a:r>
            <a:r>
              <a:rPr lang="en-US" sz="2000" b="0" dirty="0"/>
              <a:t> an analysis/synthesis filter bank with </a:t>
            </a:r>
            <a:r>
              <a:rPr lang="en-US" sz="2000" b="0" dirty="0" err="1"/>
              <a:t>subband</a:t>
            </a:r>
            <a:r>
              <a:rPr lang="en-US" sz="2000" b="0" dirty="0"/>
              <a:t>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000" dirty="0"/>
              <a:t>    </a:t>
            </a:r>
            <a:r>
              <a:rPr lang="en-US" sz="2000" b="0" dirty="0"/>
              <a:t>processing (be it without up/</a:t>
            </a:r>
            <a:r>
              <a:rPr lang="en-US" sz="2000" b="0" dirty="0" err="1"/>
              <a:t>downsampling</a:t>
            </a:r>
            <a:r>
              <a:rPr lang="en-US" sz="2000" b="0" dirty="0"/>
              <a:t>) </a:t>
            </a:r>
            <a:endParaRPr lang="nl-NL" b="0" dirty="0"/>
          </a:p>
          <a:p>
            <a:pPr lvl="1">
              <a:spcBef>
                <a:spcPts val="576"/>
              </a:spcBef>
            </a:pPr>
            <a:r>
              <a:rPr lang="nl-NL" sz="2000" b="1" dirty="0" err="1"/>
              <a:t>Interpretation</a:t>
            </a:r>
            <a:r>
              <a:rPr lang="nl-NL" sz="2000" b="1" dirty="0"/>
              <a:t>: </a:t>
            </a:r>
            <a:r>
              <a:rPr lang="nl-NL" sz="2000" dirty="0" err="1"/>
              <a:t>Subspace</a:t>
            </a:r>
            <a:r>
              <a:rPr lang="nl-NL" sz="2000" dirty="0"/>
              <a:t> </a:t>
            </a:r>
            <a:r>
              <a:rPr lang="nl-NL" sz="2000" dirty="0" err="1"/>
              <a:t>method</a:t>
            </a:r>
            <a:r>
              <a:rPr lang="nl-NL" sz="2000" dirty="0"/>
              <a:t> </a:t>
            </a:r>
            <a:r>
              <a:rPr lang="nl-NL" sz="2000" dirty="0" err="1"/>
              <a:t>provides</a:t>
            </a:r>
            <a:r>
              <a:rPr lang="nl-NL" sz="2000" dirty="0"/>
              <a:t> a ‘</a:t>
            </a:r>
            <a:r>
              <a:rPr lang="nl-NL" sz="2000" dirty="0" err="1"/>
              <a:t>s</a:t>
            </a:r>
            <a:r>
              <a:rPr lang="nl-NL" sz="2000" b="0" dirty="0" err="1"/>
              <a:t>pectral</a:t>
            </a:r>
            <a:r>
              <a:rPr lang="nl-NL" sz="2000" dirty="0"/>
              <a:t> </a:t>
            </a:r>
            <a:r>
              <a:rPr lang="nl-NL" sz="2000" b="0" dirty="0" err="1"/>
              <a:t>subtraction</a:t>
            </a:r>
            <a:r>
              <a:rPr lang="nl-NL" sz="2000" b="0" dirty="0"/>
              <a:t>’ in </a:t>
            </a:r>
            <a:r>
              <a:rPr lang="nl-NL" sz="2000" dirty="0" err="1"/>
              <a:t>s</a:t>
            </a:r>
            <a:r>
              <a:rPr lang="nl-NL" sz="2000" b="0" dirty="0" err="1"/>
              <a:t>ignal</a:t>
            </a:r>
            <a:r>
              <a:rPr lang="nl-NL" sz="2000" b="0" dirty="0"/>
              <a:t> </a:t>
            </a:r>
            <a:r>
              <a:rPr lang="nl-NL" sz="2000" b="0" dirty="0" err="1"/>
              <a:t>dependent</a:t>
            </a:r>
            <a:r>
              <a:rPr lang="nl-NL" sz="2000" b="0" dirty="0"/>
              <a:t> filter bank (analysis filter bank V</a:t>
            </a:r>
            <a:r>
              <a:rPr lang="nl-NL" sz="2000" b="0" baseline="30000" dirty="0"/>
              <a:t>T</a:t>
            </a:r>
            <a:r>
              <a:rPr lang="nl-NL" sz="2000" b="0" dirty="0"/>
              <a:t>, </a:t>
            </a:r>
            <a:r>
              <a:rPr lang="nl-NL" sz="2000" b="0" dirty="0" err="1"/>
              <a:t>synthesis</a:t>
            </a:r>
            <a:r>
              <a:rPr lang="nl-NL" sz="2000" dirty="0"/>
              <a:t> filter bank </a:t>
            </a:r>
            <a:r>
              <a:rPr lang="nl-NL" sz="2000" b="0" dirty="0"/>
              <a:t>V) as </a:t>
            </a:r>
            <a:r>
              <a:rPr lang="nl-NL" sz="2000" b="0" dirty="0" err="1"/>
              <a:t>an</a:t>
            </a:r>
            <a:r>
              <a:rPr lang="nl-NL" sz="2000" b="0" dirty="0"/>
              <a:t> </a:t>
            </a:r>
            <a:r>
              <a:rPr lang="nl-NL" sz="2000" b="0" dirty="0" err="1"/>
              <a:t>alternative</a:t>
            </a:r>
            <a:r>
              <a:rPr lang="nl-NL" sz="2000" b="0" dirty="0"/>
              <a:t> </a:t>
            </a:r>
            <a:r>
              <a:rPr lang="nl-NL" sz="2000" b="0" dirty="0" err="1"/>
              <a:t>to</a:t>
            </a:r>
            <a:r>
              <a:rPr lang="nl-NL" sz="2000" b="0" dirty="0"/>
              <a:t> </a:t>
            </a:r>
            <a:r>
              <a:rPr lang="nl-NL" sz="2000" b="0" dirty="0" err="1"/>
              <a:t>signal</a:t>
            </a:r>
            <a:r>
              <a:rPr lang="nl-NL" sz="2000" b="0" dirty="0"/>
              <a:t>  independent </a:t>
            </a:r>
            <a:r>
              <a:rPr lang="nl-NL" sz="2000" dirty="0"/>
              <a:t>STFT/</a:t>
            </a:r>
            <a:r>
              <a:rPr lang="nl-NL" sz="2000" b="0" dirty="0"/>
              <a:t>WOLA filter bank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539552" y="2367170"/>
            <a:ext cx="8179571" cy="1781910"/>
            <a:chOff x="712909" y="4325034"/>
            <a:chExt cx="8179571" cy="1781910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6585347" y="4414268"/>
              <a:ext cx="622300" cy="372836"/>
            </a:xfrm>
            <a:prstGeom prst="rect">
              <a:avLst/>
            </a:prstGeom>
            <a:noFill/>
            <a:ln w="12700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6585347" y="4844893"/>
              <a:ext cx="622300" cy="374700"/>
            </a:xfrm>
            <a:prstGeom prst="rect">
              <a:avLst/>
            </a:prstGeom>
            <a:noFill/>
            <a:ln w="12700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6585347" y="5275519"/>
              <a:ext cx="622300" cy="374700"/>
            </a:xfrm>
            <a:prstGeom prst="rect">
              <a:avLst/>
            </a:prstGeom>
            <a:noFill/>
            <a:ln w="12700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" name="Rectangle 24"/>
            <p:cNvSpPr>
              <a:spLocks noChangeArrowheads="1"/>
            </p:cNvSpPr>
            <p:nvPr/>
          </p:nvSpPr>
          <p:spPr bwMode="auto">
            <a:xfrm>
              <a:off x="6585347" y="5704281"/>
              <a:ext cx="622300" cy="370972"/>
            </a:xfrm>
            <a:prstGeom prst="rect">
              <a:avLst/>
            </a:prstGeom>
            <a:noFill/>
            <a:ln w="12700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" name="Line 25"/>
            <p:cNvSpPr>
              <a:spLocks noChangeShapeType="1"/>
            </p:cNvSpPr>
            <p:nvPr/>
          </p:nvSpPr>
          <p:spPr bwMode="auto">
            <a:xfrm>
              <a:off x="7207647" y="4598822"/>
              <a:ext cx="249238" cy="0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" name="Line 26"/>
            <p:cNvSpPr>
              <a:spLocks noChangeShapeType="1"/>
            </p:cNvSpPr>
            <p:nvPr/>
          </p:nvSpPr>
          <p:spPr bwMode="auto">
            <a:xfrm>
              <a:off x="7207647" y="5029447"/>
              <a:ext cx="249238" cy="0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" name="Line 27"/>
            <p:cNvSpPr>
              <a:spLocks noChangeShapeType="1"/>
            </p:cNvSpPr>
            <p:nvPr/>
          </p:nvSpPr>
          <p:spPr bwMode="auto">
            <a:xfrm>
              <a:off x="7207647" y="5460073"/>
              <a:ext cx="249238" cy="0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" name="Line 28"/>
            <p:cNvSpPr>
              <a:spLocks noChangeShapeType="1"/>
            </p:cNvSpPr>
            <p:nvPr/>
          </p:nvSpPr>
          <p:spPr bwMode="auto">
            <a:xfrm>
              <a:off x="7207647" y="5890699"/>
              <a:ext cx="249238" cy="0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" name="Line 29"/>
            <p:cNvSpPr>
              <a:spLocks noChangeShapeType="1"/>
            </p:cNvSpPr>
            <p:nvPr/>
          </p:nvSpPr>
          <p:spPr bwMode="auto">
            <a:xfrm>
              <a:off x="7456884" y="5029447"/>
              <a:ext cx="185738" cy="123036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" name="Line 30"/>
            <p:cNvSpPr>
              <a:spLocks noChangeShapeType="1"/>
            </p:cNvSpPr>
            <p:nvPr/>
          </p:nvSpPr>
          <p:spPr bwMode="auto">
            <a:xfrm>
              <a:off x="7456884" y="4598822"/>
              <a:ext cx="249238" cy="492144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" name="Line 31"/>
            <p:cNvSpPr>
              <a:spLocks noChangeShapeType="1"/>
            </p:cNvSpPr>
            <p:nvPr/>
          </p:nvSpPr>
          <p:spPr bwMode="auto">
            <a:xfrm flipV="1">
              <a:off x="7456884" y="5337037"/>
              <a:ext cx="125413" cy="123036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" name="Line 32"/>
            <p:cNvSpPr>
              <a:spLocks noChangeShapeType="1"/>
            </p:cNvSpPr>
            <p:nvPr/>
          </p:nvSpPr>
          <p:spPr bwMode="auto">
            <a:xfrm flipV="1">
              <a:off x="7456884" y="5400419"/>
              <a:ext cx="185738" cy="490279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9" name="Group 33"/>
            <p:cNvGrpSpPr>
              <a:grpSpLocks/>
            </p:cNvGrpSpPr>
            <p:nvPr/>
          </p:nvGrpSpPr>
          <p:grpSpPr bwMode="auto">
            <a:xfrm>
              <a:off x="7566422" y="4945559"/>
              <a:ext cx="361950" cy="618908"/>
              <a:chOff x="4972" y="2116"/>
              <a:chExt cx="255" cy="392"/>
            </a:xfrm>
          </p:grpSpPr>
          <p:sp>
            <p:nvSpPr>
              <p:cNvPr id="75" name="Oval 34"/>
              <p:cNvSpPr>
                <a:spLocks noChangeArrowheads="1"/>
              </p:cNvSpPr>
              <p:nvPr/>
            </p:nvSpPr>
            <p:spPr bwMode="auto">
              <a:xfrm>
                <a:off x="4992" y="2209"/>
                <a:ext cx="219" cy="196"/>
              </a:xfrm>
              <a:prstGeom prst="ellipse">
                <a:avLst/>
              </a:prstGeom>
              <a:noFill/>
              <a:ln w="12700">
                <a:solidFill>
                  <a:srgbClr val="FFFF66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6" name="Text Box 35"/>
              <p:cNvSpPr txBox="1">
                <a:spLocks noChangeArrowheads="1"/>
              </p:cNvSpPr>
              <p:nvPr/>
            </p:nvSpPr>
            <p:spPr bwMode="auto">
              <a:xfrm>
                <a:off x="4972" y="2116"/>
                <a:ext cx="255" cy="3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FF66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r>
                  <a:rPr lang="en-US">
                    <a:solidFill>
                      <a:srgbClr val="FFFF66"/>
                    </a:solidFill>
                    <a:cs typeface="+mn-cs"/>
                  </a:rPr>
                  <a:t>+</a:t>
                </a:r>
              </a:p>
            </p:txBody>
          </p:sp>
        </p:grpSp>
        <p:sp>
          <p:nvSpPr>
            <p:cNvPr id="20" name="Line 36"/>
            <p:cNvSpPr>
              <a:spLocks noChangeShapeType="1"/>
            </p:cNvSpPr>
            <p:nvPr/>
          </p:nvSpPr>
          <p:spPr bwMode="auto">
            <a:xfrm>
              <a:off x="7936309" y="5264334"/>
              <a:ext cx="228600" cy="0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" name="Text Box 37"/>
            <p:cNvSpPr txBox="1">
              <a:spLocks noChangeArrowheads="1"/>
            </p:cNvSpPr>
            <p:nvPr/>
          </p:nvSpPr>
          <p:spPr bwMode="auto">
            <a:xfrm>
              <a:off x="8142187" y="4867762"/>
              <a:ext cx="750293" cy="3699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FF66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r>
                <a:rPr lang="en-US" sz="1800" b="0" dirty="0">
                  <a:solidFill>
                    <a:srgbClr val="FFFF66"/>
                  </a:solidFill>
                  <a:cs typeface="+mn-cs"/>
                </a:rPr>
                <a:t>s[k-3]</a:t>
              </a:r>
              <a:endParaRPr lang="en-US" b="0" dirty="0">
                <a:solidFill>
                  <a:srgbClr val="FFFF66"/>
                </a:solidFill>
                <a:cs typeface="+mn-cs"/>
              </a:endParaRPr>
            </a:p>
          </p:txBody>
        </p:sp>
        <p:graphicFrame>
          <p:nvGraphicFramePr>
            <p:cNvPr id="22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40762667"/>
                </p:ext>
              </p:extLst>
            </p:nvPr>
          </p:nvGraphicFramePr>
          <p:xfrm>
            <a:off x="6717109" y="5310939"/>
            <a:ext cx="341313" cy="3280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215713" imgH="190335" progId="Equation.3">
                    <p:embed/>
                  </p:oleObj>
                </mc:Choice>
                <mc:Fallback>
                  <p:oleObj name="Equation" r:id="rId2" imgW="215713" imgH="19033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17109" y="5310939"/>
                          <a:ext cx="341313" cy="328096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FFFF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30904472"/>
                </p:ext>
              </p:extLst>
            </p:nvPr>
          </p:nvGraphicFramePr>
          <p:xfrm>
            <a:off x="6717109" y="4848622"/>
            <a:ext cx="363538" cy="3280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28600" imgH="190500" progId="Equation.3">
                    <p:embed/>
                  </p:oleObj>
                </mc:Choice>
                <mc:Fallback>
                  <p:oleObj name="Equation" r:id="rId4" imgW="228600" imgH="190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17109" y="4848622"/>
                          <a:ext cx="363538" cy="328096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FFFF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7637653"/>
                </p:ext>
              </p:extLst>
            </p:nvPr>
          </p:nvGraphicFramePr>
          <p:xfrm>
            <a:off x="6717109" y="4434774"/>
            <a:ext cx="341313" cy="3280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215713" imgH="190335" progId="Equation.3">
                    <p:embed/>
                  </p:oleObj>
                </mc:Choice>
                <mc:Fallback>
                  <p:oleObj name="Equation" r:id="rId6" imgW="215713" imgH="19033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17109" y="4434774"/>
                          <a:ext cx="341313" cy="328096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FFFF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4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84121859"/>
                </p:ext>
              </p:extLst>
            </p:nvPr>
          </p:nvGraphicFramePr>
          <p:xfrm>
            <a:off x="6717109" y="5762070"/>
            <a:ext cx="228600" cy="2814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88707" imgH="164742" progId="Equation.3">
                    <p:embed/>
                  </p:oleObj>
                </mc:Choice>
                <mc:Fallback>
                  <p:oleObj name="Equation" r:id="rId8" imgW="88707" imgH="16474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17109" y="5762070"/>
                          <a:ext cx="228600" cy="281491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FFFF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6" name="Group 42"/>
            <p:cNvGrpSpPr>
              <a:grpSpLocks/>
            </p:cNvGrpSpPr>
            <p:nvPr/>
          </p:nvGrpSpPr>
          <p:grpSpPr bwMode="auto">
            <a:xfrm>
              <a:off x="846608" y="4416132"/>
              <a:ext cx="1781175" cy="1668442"/>
              <a:chOff x="337" y="1053"/>
              <a:chExt cx="1122" cy="895"/>
            </a:xfrm>
          </p:grpSpPr>
          <p:graphicFrame>
            <p:nvGraphicFramePr>
              <p:cNvPr id="56" name="Object 4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05560061"/>
                  </p:ext>
                </p:extLst>
              </p:nvPr>
            </p:nvGraphicFramePr>
            <p:xfrm>
              <a:off x="999" y="1285"/>
              <a:ext cx="215" cy="1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0" imgW="215713" imgH="190335" progId="Equation.3">
                      <p:embed/>
                    </p:oleObj>
                  </mc:Choice>
                  <mc:Fallback>
                    <p:oleObj name="Equation" r:id="rId10" imgW="215713" imgH="190335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99" y="1285"/>
                            <a:ext cx="215" cy="176"/>
                          </a:xfrm>
                          <a:prstGeom prst="rect">
                            <a:avLst/>
                          </a:prstGeom>
                          <a:solidFill>
                            <a:srgbClr val="FFFF66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FFFF66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7" name="Object 44"/>
              <p:cNvGraphicFramePr>
                <a:graphicFrameLocks noChangeAspect="1"/>
              </p:cNvGraphicFramePr>
              <p:nvPr/>
            </p:nvGraphicFramePr>
            <p:xfrm>
              <a:off x="992" y="1508"/>
              <a:ext cx="229" cy="1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1" imgW="228600" imgH="190500" progId="Equation.3">
                      <p:embed/>
                    </p:oleObj>
                  </mc:Choice>
                  <mc:Fallback>
                    <p:oleObj name="Equation" r:id="rId11" imgW="228600" imgH="1905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92" y="1508"/>
                            <a:ext cx="229" cy="176"/>
                          </a:xfrm>
                          <a:prstGeom prst="rect">
                            <a:avLst/>
                          </a:prstGeom>
                          <a:solidFill>
                            <a:srgbClr val="FFFF66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FFFF66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8" name="Object 45"/>
              <p:cNvGraphicFramePr>
                <a:graphicFrameLocks noChangeAspect="1"/>
              </p:cNvGraphicFramePr>
              <p:nvPr/>
            </p:nvGraphicFramePr>
            <p:xfrm>
              <a:off x="999" y="1730"/>
              <a:ext cx="215" cy="1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2" imgW="215713" imgH="190335" progId="Equation.3">
                      <p:embed/>
                    </p:oleObj>
                  </mc:Choice>
                  <mc:Fallback>
                    <p:oleObj name="Equation" r:id="rId12" imgW="215713" imgH="190335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99" y="1730"/>
                            <a:ext cx="215" cy="176"/>
                          </a:xfrm>
                          <a:prstGeom prst="rect">
                            <a:avLst/>
                          </a:prstGeom>
                          <a:solidFill>
                            <a:srgbClr val="FFFF66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FFFF66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9" name="Object 46"/>
              <p:cNvGraphicFramePr>
                <a:graphicFrameLocks noChangeAspect="1"/>
              </p:cNvGraphicFramePr>
              <p:nvPr/>
            </p:nvGraphicFramePr>
            <p:xfrm>
              <a:off x="999" y="1063"/>
              <a:ext cx="144" cy="15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3" imgW="88707" imgH="164742" progId="Equation.3">
                      <p:embed/>
                    </p:oleObj>
                  </mc:Choice>
                  <mc:Fallback>
                    <p:oleObj name="Equation" r:id="rId13" imgW="88707" imgH="164742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99" y="1063"/>
                            <a:ext cx="144" cy="151"/>
                          </a:xfrm>
                          <a:prstGeom prst="rect">
                            <a:avLst/>
                          </a:prstGeom>
                          <a:solidFill>
                            <a:srgbClr val="FFFF66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FFFF66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0" name="Rectangle 47"/>
              <p:cNvSpPr>
                <a:spLocks noChangeArrowheads="1"/>
              </p:cNvSpPr>
              <p:nvPr/>
            </p:nvSpPr>
            <p:spPr bwMode="auto">
              <a:xfrm>
                <a:off x="909" y="1053"/>
                <a:ext cx="393" cy="199"/>
              </a:xfrm>
              <a:prstGeom prst="rect">
                <a:avLst/>
              </a:prstGeom>
              <a:noFill/>
              <a:ln w="12700">
                <a:solidFill>
                  <a:srgbClr val="FFFF66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1" name="Line 48"/>
              <p:cNvSpPr>
                <a:spLocks noChangeShapeType="1"/>
              </p:cNvSpPr>
              <p:nvPr/>
            </p:nvSpPr>
            <p:spPr bwMode="auto">
              <a:xfrm>
                <a:off x="1302" y="1151"/>
                <a:ext cx="157" cy="0"/>
              </a:xfrm>
              <a:prstGeom prst="line">
                <a:avLst/>
              </a:prstGeom>
              <a:noFill/>
              <a:ln w="12700">
                <a:solidFill>
                  <a:srgbClr val="FFFF66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2" name="Rectangle 49"/>
              <p:cNvSpPr>
                <a:spLocks noChangeArrowheads="1"/>
              </p:cNvSpPr>
              <p:nvPr/>
            </p:nvSpPr>
            <p:spPr bwMode="auto">
              <a:xfrm>
                <a:off x="909" y="1283"/>
                <a:ext cx="393" cy="201"/>
              </a:xfrm>
              <a:prstGeom prst="rect">
                <a:avLst/>
              </a:prstGeom>
              <a:noFill/>
              <a:ln w="12700">
                <a:solidFill>
                  <a:srgbClr val="FFFF66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3" name="Line 50"/>
              <p:cNvSpPr>
                <a:spLocks noChangeShapeType="1"/>
              </p:cNvSpPr>
              <p:nvPr/>
            </p:nvSpPr>
            <p:spPr bwMode="auto">
              <a:xfrm>
                <a:off x="1302" y="1383"/>
                <a:ext cx="157" cy="0"/>
              </a:xfrm>
              <a:prstGeom prst="line">
                <a:avLst/>
              </a:prstGeom>
              <a:noFill/>
              <a:ln w="12700">
                <a:solidFill>
                  <a:srgbClr val="FFFF66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" name="Rectangle 51"/>
              <p:cNvSpPr>
                <a:spLocks noChangeArrowheads="1"/>
              </p:cNvSpPr>
              <p:nvPr/>
            </p:nvSpPr>
            <p:spPr bwMode="auto">
              <a:xfrm>
                <a:off x="909" y="1514"/>
                <a:ext cx="393" cy="202"/>
              </a:xfrm>
              <a:prstGeom prst="rect">
                <a:avLst/>
              </a:prstGeom>
              <a:noFill/>
              <a:ln w="12700">
                <a:solidFill>
                  <a:srgbClr val="FFFF66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5" name="Line 52"/>
              <p:cNvSpPr>
                <a:spLocks noChangeShapeType="1"/>
              </p:cNvSpPr>
              <p:nvPr/>
            </p:nvSpPr>
            <p:spPr bwMode="auto">
              <a:xfrm>
                <a:off x="1302" y="1613"/>
                <a:ext cx="157" cy="0"/>
              </a:xfrm>
              <a:prstGeom prst="line">
                <a:avLst/>
              </a:prstGeom>
              <a:noFill/>
              <a:ln w="12700">
                <a:solidFill>
                  <a:srgbClr val="FFFF66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6" name="Rectangle 53"/>
              <p:cNvSpPr>
                <a:spLocks noChangeArrowheads="1"/>
              </p:cNvSpPr>
              <p:nvPr/>
            </p:nvSpPr>
            <p:spPr bwMode="auto">
              <a:xfrm>
                <a:off x="909" y="1746"/>
                <a:ext cx="393" cy="202"/>
              </a:xfrm>
              <a:prstGeom prst="rect">
                <a:avLst/>
              </a:prstGeom>
              <a:noFill/>
              <a:ln w="12700">
                <a:solidFill>
                  <a:srgbClr val="FFFF66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7" name="Line 54"/>
              <p:cNvSpPr>
                <a:spLocks noChangeShapeType="1"/>
              </p:cNvSpPr>
              <p:nvPr/>
            </p:nvSpPr>
            <p:spPr bwMode="auto">
              <a:xfrm>
                <a:off x="1302" y="1844"/>
                <a:ext cx="157" cy="0"/>
              </a:xfrm>
              <a:prstGeom prst="line">
                <a:avLst/>
              </a:prstGeom>
              <a:noFill/>
              <a:ln w="12700">
                <a:solidFill>
                  <a:srgbClr val="FFFF66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8" name="Line 55"/>
              <p:cNvSpPr>
                <a:spLocks noChangeShapeType="1"/>
              </p:cNvSpPr>
              <p:nvPr/>
            </p:nvSpPr>
            <p:spPr bwMode="auto">
              <a:xfrm>
                <a:off x="752" y="1151"/>
                <a:ext cx="157" cy="0"/>
              </a:xfrm>
              <a:prstGeom prst="line">
                <a:avLst/>
              </a:prstGeom>
              <a:noFill/>
              <a:ln w="12700">
                <a:solidFill>
                  <a:srgbClr val="FFFF66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9" name="Line 56"/>
              <p:cNvSpPr>
                <a:spLocks noChangeShapeType="1"/>
              </p:cNvSpPr>
              <p:nvPr/>
            </p:nvSpPr>
            <p:spPr bwMode="auto">
              <a:xfrm>
                <a:off x="752" y="1844"/>
                <a:ext cx="157" cy="0"/>
              </a:xfrm>
              <a:prstGeom prst="line">
                <a:avLst/>
              </a:prstGeom>
              <a:noFill/>
              <a:ln w="12700">
                <a:solidFill>
                  <a:srgbClr val="FFFF66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0" name="Line 57"/>
              <p:cNvSpPr>
                <a:spLocks noChangeShapeType="1"/>
              </p:cNvSpPr>
              <p:nvPr/>
            </p:nvSpPr>
            <p:spPr bwMode="auto">
              <a:xfrm>
                <a:off x="752" y="1383"/>
                <a:ext cx="157" cy="0"/>
              </a:xfrm>
              <a:prstGeom prst="line">
                <a:avLst/>
              </a:prstGeom>
              <a:noFill/>
              <a:ln w="12700">
                <a:solidFill>
                  <a:srgbClr val="FFFF66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" name="Line 58"/>
              <p:cNvSpPr>
                <a:spLocks noChangeShapeType="1"/>
              </p:cNvSpPr>
              <p:nvPr/>
            </p:nvSpPr>
            <p:spPr bwMode="auto">
              <a:xfrm>
                <a:off x="752" y="1613"/>
                <a:ext cx="157" cy="0"/>
              </a:xfrm>
              <a:prstGeom prst="line">
                <a:avLst/>
              </a:prstGeom>
              <a:noFill/>
              <a:ln w="12700">
                <a:solidFill>
                  <a:srgbClr val="FFFF66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2" name="Line 59"/>
              <p:cNvSpPr>
                <a:spLocks noChangeShapeType="1"/>
              </p:cNvSpPr>
              <p:nvPr/>
            </p:nvSpPr>
            <p:spPr bwMode="auto">
              <a:xfrm>
                <a:off x="752" y="1151"/>
                <a:ext cx="0" cy="693"/>
              </a:xfrm>
              <a:prstGeom prst="line">
                <a:avLst/>
              </a:prstGeom>
              <a:noFill/>
              <a:ln w="12700">
                <a:solidFill>
                  <a:srgbClr val="FFFF66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3" name="Line 60"/>
              <p:cNvSpPr>
                <a:spLocks noChangeShapeType="1"/>
              </p:cNvSpPr>
              <p:nvPr/>
            </p:nvSpPr>
            <p:spPr bwMode="auto">
              <a:xfrm>
                <a:off x="560" y="1508"/>
                <a:ext cx="192" cy="0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4" name="Text Box 61"/>
              <p:cNvSpPr txBox="1">
                <a:spLocks noChangeArrowheads="1"/>
              </p:cNvSpPr>
              <p:nvPr/>
            </p:nvSpPr>
            <p:spPr bwMode="auto">
              <a:xfrm>
                <a:off x="337" y="1291"/>
                <a:ext cx="351" cy="1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FFFF66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r>
                  <a:rPr lang="en-US" sz="1800" b="0" dirty="0">
                    <a:solidFill>
                      <a:srgbClr val="FFFF66"/>
                    </a:solidFill>
                    <a:cs typeface="+mn-cs"/>
                  </a:rPr>
                  <a:t>y[k]</a:t>
                </a:r>
                <a:endParaRPr lang="en-US" b="0" dirty="0">
                  <a:solidFill>
                    <a:srgbClr val="FFFF66"/>
                  </a:solidFill>
                  <a:cs typeface="+mn-cs"/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4695056" y="4600596"/>
              <a:ext cx="381000" cy="1243822"/>
              <a:chOff x="4623048" y="4600596"/>
              <a:chExt cx="381000" cy="1243822"/>
            </a:xfrm>
          </p:grpSpPr>
          <p:sp>
            <p:nvSpPr>
              <p:cNvPr id="52" name="Line 75"/>
              <p:cNvSpPr>
                <a:spLocks noChangeShapeType="1"/>
              </p:cNvSpPr>
              <p:nvPr/>
            </p:nvSpPr>
            <p:spPr bwMode="auto">
              <a:xfrm>
                <a:off x="4623048" y="4600596"/>
                <a:ext cx="381000" cy="0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3" name="Line 76"/>
              <p:cNvSpPr>
                <a:spLocks noChangeShapeType="1"/>
              </p:cNvSpPr>
              <p:nvPr/>
            </p:nvSpPr>
            <p:spPr bwMode="auto">
              <a:xfrm>
                <a:off x="4623048" y="5016931"/>
                <a:ext cx="381000" cy="0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4" name="Line 77"/>
              <p:cNvSpPr>
                <a:spLocks noChangeShapeType="1"/>
              </p:cNvSpPr>
              <p:nvPr/>
            </p:nvSpPr>
            <p:spPr bwMode="auto">
              <a:xfrm>
                <a:off x="4623048" y="5429811"/>
                <a:ext cx="381000" cy="0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5" name="Line 78"/>
              <p:cNvSpPr>
                <a:spLocks noChangeShapeType="1"/>
              </p:cNvSpPr>
              <p:nvPr/>
            </p:nvSpPr>
            <p:spPr bwMode="auto">
              <a:xfrm>
                <a:off x="4623048" y="5844418"/>
                <a:ext cx="381000" cy="0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8" name="Rectangle 79"/>
            <p:cNvSpPr>
              <a:spLocks noChangeArrowheads="1"/>
            </p:cNvSpPr>
            <p:nvPr/>
          </p:nvSpPr>
          <p:spPr bwMode="auto">
            <a:xfrm>
              <a:off x="2615952" y="4447823"/>
              <a:ext cx="1143000" cy="1659121"/>
            </a:xfrm>
            <a:prstGeom prst="rect">
              <a:avLst/>
            </a:prstGeom>
            <a:noFill/>
            <a:ln w="9525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66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aphicFrame>
          <p:nvGraphicFramePr>
            <p:cNvPr id="33" name="Object 8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89009746"/>
                </p:ext>
              </p:extLst>
            </p:nvPr>
          </p:nvGraphicFramePr>
          <p:xfrm>
            <a:off x="2879700" y="4808138"/>
            <a:ext cx="612180" cy="617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203200" imgH="190500" progId="Equation.3">
                    <p:embed/>
                  </p:oleObj>
                </mc:Choice>
                <mc:Fallback>
                  <p:oleObj name="Equation" r:id="rId14" imgW="203200" imgH="190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9700" y="4808138"/>
                          <a:ext cx="612180" cy="617937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85"/>
            <p:cNvSpPr>
              <a:spLocks noChangeArrowheads="1"/>
            </p:cNvSpPr>
            <p:nvPr/>
          </p:nvSpPr>
          <p:spPr bwMode="auto">
            <a:xfrm>
              <a:off x="5045570" y="4434774"/>
              <a:ext cx="1143000" cy="1659121"/>
            </a:xfrm>
            <a:prstGeom prst="rect">
              <a:avLst/>
            </a:prstGeom>
            <a:noFill/>
            <a:ln w="9525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66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" name="Line 86"/>
            <p:cNvSpPr>
              <a:spLocks noChangeShapeType="1"/>
            </p:cNvSpPr>
            <p:nvPr/>
          </p:nvSpPr>
          <p:spPr bwMode="auto">
            <a:xfrm>
              <a:off x="6188570" y="5512270"/>
              <a:ext cx="381000" cy="0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" name="Line 87"/>
            <p:cNvSpPr>
              <a:spLocks noChangeShapeType="1"/>
            </p:cNvSpPr>
            <p:nvPr/>
          </p:nvSpPr>
          <p:spPr bwMode="auto">
            <a:xfrm>
              <a:off x="6188570" y="5014534"/>
              <a:ext cx="381000" cy="0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" name="Line 88"/>
            <p:cNvSpPr>
              <a:spLocks noChangeShapeType="1"/>
            </p:cNvSpPr>
            <p:nvPr/>
          </p:nvSpPr>
          <p:spPr bwMode="auto">
            <a:xfrm>
              <a:off x="6188570" y="4600686"/>
              <a:ext cx="381000" cy="0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" name="Line 89"/>
            <p:cNvSpPr>
              <a:spLocks noChangeShapeType="1"/>
            </p:cNvSpPr>
            <p:nvPr/>
          </p:nvSpPr>
          <p:spPr bwMode="auto">
            <a:xfrm>
              <a:off x="6188570" y="5926118"/>
              <a:ext cx="381000" cy="0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aphicFrame>
          <p:nvGraphicFramePr>
            <p:cNvPr id="39" name="Object 9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35850655"/>
                </p:ext>
              </p:extLst>
            </p:nvPr>
          </p:nvGraphicFramePr>
          <p:xfrm>
            <a:off x="5285872" y="4673382"/>
            <a:ext cx="611613" cy="8574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266700" imgH="342900" progId="Equation.3">
                    <p:embed/>
                  </p:oleObj>
                </mc:Choice>
                <mc:Fallback>
                  <p:oleObj name="Equation" r:id="rId16" imgW="266700" imgH="342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5872" y="4673382"/>
                          <a:ext cx="611613" cy="857498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94" name="Group 93"/>
            <p:cNvGrpSpPr/>
            <p:nvPr/>
          </p:nvGrpSpPr>
          <p:grpSpPr>
            <a:xfrm>
              <a:off x="3779912" y="4581128"/>
              <a:ext cx="381000" cy="1243822"/>
              <a:chOff x="4623048" y="4600596"/>
              <a:chExt cx="381000" cy="1243822"/>
            </a:xfrm>
          </p:grpSpPr>
          <p:sp>
            <p:nvSpPr>
              <p:cNvPr id="95" name="Line 75"/>
              <p:cNvSpPr>
                <a:spLocks noChangeShapeType="1"/>
              </p:cNvSpPr>
              <p:nvPr/>
            </p:nvSpPr>
            <p:spPr bwMode="auto">
              <a:xfrm>
                <a:off x="4623048" y="4600596"/>
                <a:ext cx="381000" cy="0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96" name="Line 76"/>
              <p:cNvSpPr>
                <a:spLocks noChangeShapeType="1"/>
              </p:cNvSpPr>
              <p:nvPr/>
            </p:nvSpPr>
            <p:spPr bwMode="auto">
              <a:xfrm>
                <a:off x="4623048" y="5016931"/>
                <a:ext cx="381000" cy="0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97" name="Line 77"/>
              <p:cNvSpPr>
                <a:spLocks noChangeShapeType="1"/>
              </p:cNvSpPr>
              <p:nvPr/>
            </p:nvSpPr>
            <p:spPr bwMode="auto">
              <a:xfrm>
                <a:off x="4623048" y="5429811"/>
                <a:ext cx="381000" cy="0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98" name="Line 78"/>
              <p:cNvSpPr>
                <a:spLocks noChangeShapeType="1"/>
              </p:cNvSpPr>
              <p:nvPr/>
            </p:nvSpPr>
            <p:spPr bwMode="auto">
              <a:xfrm>
                <a:off x="4623048" y="5844418"/>
                <a:ext cx="381000" cy="0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8153746" y="4797152"/>
              <a:ext cx="2929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>
                  <a:solidFill>
                    <a:srgbClr val="FFFF00"/>
                  </a:solidFill>
                </a:rPr>
                <a:t>^</a:t>
              </a:r>
            </a:p>
          </p:txBody>
        </p:sp>
        <p:graphicFrame>
          <p:nvGraphicFramePr>
            <p:cNvPr id="100" name="Objec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6231768"/>
                </p:ext>
              </p:extLst>
            </p:nvPr>
          </p:nvGraphicFramePr>
          <p:xfrm>
            <a:off x="4200525" y="4365104"/>
            <a:ext cx="528422" cy="3507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355600" imgH="215900" progId="Equation.3">
                    <p:embed/>
                  </p:oleObj>
                </mc:Choice>
                <mc:Fallback>
                  <p:oleObj name="Equation" r:id="rId18" imgW="3556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00525" y="4365104"/>
                          <a:ext cx="528422" cy="350788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1" name="Objec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21077444"/>
                </p:ext>
              </p:extLst>
            </p:nvPr>
          </p:nvGraphicFramePr>
          <p:xfrm>
            <a:off x="4189661" y="4797425"/>
            <a:ext cx="561290" cy="3597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368300" imgH="215900" progId="Equation.3">
                    <p:embed/>
                  </p:oleObj>
                </mc:Choice>
                <mc:Fallback>
                  <p:oleObj name="Equation" r:id="rId20" imgW="3683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89661" y="4797425"/>
                          <a:ext cx="561290" cy="359767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" name="Objec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80094807"/>
                </p:ext>
              </p:extLst>
            </p:nvPr>
          </p:nvGraphicFramePr>
          <p:xfrm>
            <a:off x="4200525" y="5229200"/>
            <a:ext cx="542359" cy="3600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355600" imgH="215900" progId="Equation.3">
                    <p:embed/>
                  </p:oleObj>
                </mc:Choice>
                <mc:Fallback>
                  <p:oleObj name="Equation" r:id="rId22" imgW="3556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00525" y="5229200"/>
                          <a:ext cx="542359" cy="360040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" name="Objec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21580440"/>
                </p:ext>
              </p:extLst>
            </p:nvPr>
          </p:nvGraphicFramePr>
          <p:xfrm>
            <a:off x="4200525" y="5661026"/>
            <a:ext cx="587499" cy="3765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368300" imgH="215900" progId="Equation.3">
                    <p:embed/>
                  </p:oleObj>
                </mc:Choice>
                <mc:Fallback>
                  <p:oleObj name="Equation" r:id="rId24" imgW="3683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00525" y="5661026"/>
                          <a:ext cx="587499" cy="376565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TextBox 3"/>
            <p:cNvSpPr txBox="1"/>
            <p:nvPr/>
          </p:nvSpPr>
          <p:spPr>
            <a:xfrm>
              <a:off x="712909" y="4325034"/>
              <a:ext cx="6907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>
                  <a:solidFill>
                    <a:srgbClr val="FFFF00"/>
                  </a:solidFill>
                </a:rPr>
                <a:t>M=4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2804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Subspace Methods</a:t>
            </a:r>
            <a:endParaRPr lang="nl-NL" dirty="0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63786"/>
            <a:ext cx="8558213" cy="528955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1872"/>
              </a:spcBef>
            </a:pPr>
            <a:r>
              <a:rPr lang="nl-NL" dirty="0">
                <a:sym typeface="Symbol" charset="0"/>
              </a:rPr>
              <a:t>Audio Demo</a:t>
            </a:r>
            <a:r>
              <a:rPr lang="nl-NL" b="0" dirty="0">
                <a:sym typeface="Symbol" charset="0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nl-NL" sz="2400" b="0" dirty="0">
                <a:sym typeface="Symbol" charset="0"/>
              </a:rPr>
              <a:t>      </a:t>
            </a:r>
          </a:p>
          <a:p>
            <a:pPr>
              <a:lnSpc>
                <a:spcPct val="80000"/>
              </a:lnSpc>
              <a:buFontTx/>
              <a:buNone/>
            </a:pPr>
            <a:endParaRPr lang="nl-NL" sz="2400" b="0" dirty="0">
              <a:sym typeface="Symbo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nl-NL" sz="2400" b="0" dirty="0">
              <a:sym typeface="Symbo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nl-NL" sz="2400" b="0" dirty="0">
              <a:sym typeface="Symbo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nl-NL" sz="2400" b="0" dirty="0">
              <a:sym typeface="Symbo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nl-NL" sz="2400" b="0" dirty="0">
              <a:sym typeface="Symbo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nl-NL" sz="2400" b="0" dirty="0">
              <a:sym typeface="Symbo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nl-NL" sz="2400" b="0" dirty="0">
              <a:sym typeface="Symbo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nl-NL" sz="2400" b="0" dirty="0">
              <a:sym typeface="Symbo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nl-NL" sz="2400" b="0" dirty="0">
              <a:sym typeface="Symbo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nl-NL" sz="2400" b="0" dirty="0">
              <a:sym typeface="Symbo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nl-NL" sz="2400" b="0" dirty="0">
                <a:sym typeface="Symbol" charset="0"/>
              </a:rPr>
              <a:t>        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19672" y="2426527"/>
            <a:ext cx="5832648" cy="786451"/>
            <a:chOff x="2987824" y="5500167"/>
            <a:chExt cx="5256584" cy="570428"/>
          </a:xfrm>
        </p:grpSpPr>
        <p:sp>
          <p:nvSpPr>
            <p:cNvPr id="160775" name="Text Box 7"/>
            <p:cNvSpPr txBox="1">
              <a:spLocks noChangeArrowheads="1"/>
            </p:cNvSpPr>
            <p:nvPr/>
          </p:nvSpPr>
          <p:spPr bwMode="auto">
            <a:xfrm>
              <a:off x="4343400" y="5638796"/>
              <a:ext cx="2492375" cy="431799"/>
            </a:xfrm>
            <a:prstGeom prst="rect">
              <a:avLst/>
            </a:prstGeom>
            <a:noFill/>
            <a:ln w="34925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66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000" b="0" dirty="0">
                  <a:solidFill>
                    <a:srgbClr val="FFFF66"/>
                  </a:solidFill>
                </a:rPr>
                <a:t>Subspace Algorithm</a:t>
              </a:r>
            </a:p>
          </p:txBody>
        </p:sp>
        <p:sp>
          <p:nvSpPr>
            <p:cNvPr id="160776" name="Line 8"/>
            <p:cNvSpPr>
              <a:spLocks noChangeShapeType="1"/>
            </p:cNvSpPr>
            <p:nvPr/>
          </p:nvSpPr>
          <p:spPr bwMode="auto">
            <a:xfrm>
              <a:off x="3581400" y="5895975"/>
              <a:ext cx="762000" cy="0"/>
            </a:xfrm>
            <a:prstGeom prst="line">
              <a:avLst/>
            </a:prstGeom>
            <a:noFill/>
            <a:ln w="19050">
              <a:solidFill>
                <a:srgbClr val="FFFF66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160777" name="Line 9"/>
            <p:cNvSpPr>
              <a:spLocks noChangeShapeType="1"/>
            </p:cNvSpPr>
            <p:nvPr/>
          </p:nvSpPr>
          <p:spPr bwMode="auto">
            <a:xfrm>
              <a:off x="6858000" y="5895975"/>
              <a:ext cx="762000" cy="0"/>
            </a:xfrm>
            <a:prstGeom prst="line">
              <a:avLst/>
            </a:prstGeom>
            <a:noFill/>
            <a:ln w="22225">
              <a:solidFill>
                <a:srgbClr val="FFFF66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/>
            </a:p>
          </p:txBody>
        </p:sp>
        <p:pic>
          <p:nvPicPr>
            <p:cNvPr id="160778" name="72E82739.WAV">
              <a:hlinkClick r:id="" action="ppaction://media"/>
            </p:cNvPr>
            <p:cNvPicPr>
              <a:picLocks noChangeAspect="1" noChangeArrowheads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87824" y="5530999"/>
              <a:ext cx="517376" cy="517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0780" name="16C8F617.WAV">
              <a:hlinkClick r:id="" action="ppaction://media"/>
            </p:cNvPr>
            <p:cNvPicPr>
              <a:picLocks noChangeAspect="1" noChangeArrowheads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96200" y="5500167"/>
              <a:ext cx="548208" cy="548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1969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077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0780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Subspace Methods</a:t>
            </a:r>
            <a:endParaRPr lang="nl-NL" dirty="0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63786"/>
            <a:ext cx="8731696" cy="5289550"/>
          </a:xfrm>
        </p:spPr>
        <p:txBody>
          <a:bodyPr/>
          <a:lstStyle/>
          <a:p>
            <a:r>
              <a:rPr lang="nl-BE" u="sng" dirty="0"/>
              <a:t>PS</a:t>
            </a:r>
            <a:r>
              <a:rPr lang="nl-BE" dirty="0"/>
              <a:t>: What if coloured noise </a:t>
            </a:r>
            <a:r>
              <a:rPr lang="nl-BE" b="0" dirty="0"/>
              <a:t> </a:t>
            </a:r>
            <a:r>
              <a:rPr lang="en-US" sz="2000" b="0" dirty="0">
                <a:sym typeface="Symbol" charset="0"/>
              </a:rPr>
              <a:t>(1/L) .</a:t>
            </a:r>
            <a:r>
              <a:rPr lang="en-US" dirty="0">
                <a:sym typeface="Symbol" charset="0"/>
              </a:rPr>
              <a:t>N</a:t>
            </a:r>
            <a:r>
              <a:rPr lang="en-US" i="1" baseline="30000" dirty="0">
                <a:sym typeface="Symbol" charset="0"/>
              </a:rPr>
              <a:t>T</a:t>
            </a:r>
            <a:r>
              <a:rPr lang="en-US" baseline="30000" dirty="0">
                <a:sym typeface="Symbol" charset="0"/>
              </a:rPr>
              <a:t> </a:t>
            </a:r>
            <a:r>
              <a:rPr lang="en-US" dirty="0">
                <a:sym typeface="Symbol" charset="0"/>
              </a:rPr>
              <a:t>N </a:t>
            </a:r>
            <a:r>
              <a:rPr lang="nl-BE" dirty="0">
                <a:sym typeface="Symbol" charset="0"/>
              </a:rPr>
              <a:t></a:t>
            </a:r>
            <a:r>
              <a:rPr lang="en-US" dirty="0">
                <a:sym typeface="Symbol" charset="0"/>
              </a:rPr>
              <a:t> </a:t>
            </a:r>
            <a:r>
              <a:rPr lang="en-US" baseline="30000" dirty="0">
                <a:sym typeface="Symbol" charset="0"/>
              </a:rPr>
              <a:t>2</a:t>
            </a:r>
            <a:r>
              <a:rPr lang="en-US" baseline="-25000" dirty="0">
                <a:sym typeface="Symbol" charset="0"/>
              </a:rPr>
              <a:t>noise</a:t>
            </a:r>
            <a:r>
              <a:rPr lang="en-US" dirty="0">
                <a:sym typeface="Symbol" charset="0"/>
              </a:rPr>
              <a:t>I</a:t>
            </a:r>
            <a:r>
              <a:rPr lang="en-US" baseline="-25000" dirty="0">
                <a:sym typeface="Symbol" charset="0"/>
              </a:rPr>
              <a:t>M  </a:t>
            </a:r>
            <a:r>
              <a:rPr lang="en-US" dirty="0">
                <a:sym typeface="Symbol" charset="0"/>
              </a:rPr>
              <a:t>?</a:t>
            </a:r>
          </a:p>
          <a:p>
            <a:endParaRPr lang="en-US" baseline="-25000" dirty="0">
              <a:sym typeface="Symbol" charset="0"/>
            </a:endParaRPr>
          </a:p>
          <a:p>
            <a:pPr lvl="1"/>
            <a:r>
              <a:rPr lang="nl-BE" dirty="0">
                <a:sym typeface="Symbol" charset="0"/>
              </a:rPr>
              <a:t>Estimate </a:t>
            </a:r>
            <a:r>
              <a:rPr lang="nl-BE" b="1" dirty="0">
                <a:sym typeface="Symbol" charset="0"/>
              </a:rPr>
              <a:t>N</a:t>
            </a:r>
            <a:r>
              <a:rPr lang="nl-BE" b="1" baseline="30000" dirty="0">
                <a:sym typeface="Symbol" charset="0"/>
              </a:rPr>
              <a:t>T</a:t>
            </a:r>
            <a:r>
              <a:rPr lang="nl-BE" b="1" dirty="0">
                <a:sym typeface="Symbol" charset="0"/>
              </a:rPr>
              <a:t>N</a:t>
            </a:r>
            <a:r>
              <a:rPr lang="nl-BE" dirty="0">
                <a:sym typeface="Symbol" charset="0"/>
              </a:rPr>
              <a:t> during noise-only periods</a:t>
            </a:r>
          </a:p>
          <a:p>
            <a:pPr lvl="1">
              <a:spcBef>
                <a:spcPts val="1200"/>
              </a:spcBef>
            </a:pPr>
            <a:r>
              <a:rPr lang="nl-BE" dirty="0">
                <a:sym typeface="Symbol" charset="0"/>
              </a:rPr>
              <a:t>Similar procedure, now including ‘pre-whitening’ of Toeplitz matrix prior to SVD and ‘de-whitening’ step after estimation of      </a:t>
            </a:r>
          </a:p>
          <a:p>
            <a:pPr lvl="1">
              <a:spcBef>
                <a:spcPts val="1200"/>
              </a:spcBef>
            </a:pPr>
            <a:r>
              <a:rPr lang="nl-BE" dirty="0">
                <a:sym typeface="Symbol" charset="0"/>
              </a:rPr>
              <a:t>Computational scheme can use ‘generalized SVD’ instead of SVD (with ‘built-in’ pre-/de-whitening)</a:t>
            </a:r>
          </a:p>
          <a:p>
            <a:pPr lvl="1">
              <a:spcBef>
                <a:spcPts val="1200"/>
              </a:spcBef>
            </a:pPr>
            <a:r>
              <a:rPr lang="nl-BE" dirty="0">
                <a:sym typeface="Symbol" charset="0"/>
              </a:rPr>
              <a:t>Easy, but details omitted</a:t>
            </a:r>
            <a:r>
              <a:rPr lang="mr-IN" sz="1800" dirty="0">
                <a:sym typeface="Symbol" charset="0"/>
              </a:rPr>
              <a:t>…</a:t>
            </a:r>
            <a:endParaRPr lang="en-US" sz="1800" dirty="0">
              <a:sym typeface="Symbol" charset="0"/>
            </a:endParaRPr>
          </a:p>
          <a:p>
            <a:pPr lvl="1">
              <a:spcBef>
                <a:spcPts val="1200"/>
              </a:spcBef>
            </a:pPr>
            <a:endParaRPr lang="en-US" dirty="0">
              <a:sym typeface="Symbol" charset="0"/>
            </a:endParaRPr>
          </a:p>
          <a:p>
            <a:pPr lvl="1">
              <a:spcBef>
                <a:spcPts val="1200"/>
              </a:spcBef>
            </a:pPr>
            <a:endParaRPr lang="en-US" dirty="0">
              <a:sym typeface="Symbol" charset="0"/>
            </a:endParaRPr>
          </a:p>
        </p:txBody>
      </p:sp>
      <p:graphicFrame>
        <p:nvGraphicFramePr>
          <p:cNvPr id="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335737"/>
              </p:ext>
            </p:extLst>
          </p:nvPr>
        </p:nvGraphicFramePr>
        <p:xfrm>
          <a:off x="3059832" y="3501008"/>
          <a:ext cx="24447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ergelijking" r:id="rId2" imgW="203040" imgH="368280" progId="Equation.3">
                  <p:embed/>
                </p:oleObj>
              </mc:Choice>
              <mc:Fallback>
                <p:oleObj name="Vergelijking" r:id="rId2" imgW="20304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3501008"/>
                        <a:ext cx="244475" cy="444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7716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Overview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052513"/>
            <a:ext cx="8496175" cy="5184775"/>
          </a:xfrm>
        </p:spPr>
        <p:txBody>
          <a:bodyPr/>
          <a:lstStyle/>
          <a:p>
            <a:pPr>
              <a:spcBef>
                <a:spcPts val="1776"/>
              </a:spcBef>
              <a:defRPr/>
            </a:pPr>
            <a:endParaRPr lang="nl-BE" sz="2400" dirty="0"/>
          </a:p>
          <a:p>
            <a:pPr>
              <a:spcBef>
                <a:spcPts val="1776"/>
              </a:spcBef>
              <a:defRPr/>
            </a:pPr>
            <a:r>
              <a:rPr lang="nl-BE" dirty="0"/>
              <a:t>Frequency Domain Methods /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nl-BE" dirty="0"/>
              <a:t>    Spectral Subtraction Methods</a:t>
            </a:r>
          </a:p>
          <a:p>
            <a:pPr lvl="1">
              <a:spcBef>
                <a:spcPts val="1176"/>
              </a:spcBef>
              <a:defRPr/>
            </a:pPr>
            <a:r>
              <a:rPr lang="nl-BE" dirty="0"/>
              <a:t>Spectral subtraction basics </a:t>
            </a:r>
          </a:p>
          <a:p>
            <a:pPr lvl="1">
              <a:spcBef>
                <a:spcPts val="600"/>
              </a:spcBef>
              <a:defRPr/>
            </a:pPr>
            <a:r>
              <a:rPr lang="nl-BE" dirty="0"/>
              <a:t>Gain functions</a:t>
            </a:r>
          </a:p>
          <a:p>
            <a:pPr lvl="1">
              <a:spcBef>
                <a:spcPts val="600"/>
              </a:spcBef>
              <a:defRPr/>
            </a:pPr>
            <a:r>
              <a:rPr lang="nl-BE" dirty="0">
                <a:solidFill>
                  <a:schemeClr val="tx1"/>
                </a:solidFill>
              </a:rPr>
              <a:t>Realization </a:t>
            </a:r>
          </a:p>
          <a:p>
            <a:pPr lvl="1">
              <a:spcBef>
                <a:spcPts val="600"/>
              </a:spcBef>
              <a:defRPr/>
            </a:pPr>
            <a:r>
              <a:rPr lang="nl-BE" dirty="0">
                <a:solidFill>
                  <a:schemeClr val="tx1"/>
                </a:solidFill>
              </a:rPr>
              <a:t>Musical noise</a:t>
            </a:r>
          </a:p>
          <a:p>
            <a:pPr lvl="1">
              <a:spcBef>
                <a:spcPts val="600"/>
              </a:spcBef>
              <a:defRPr/>
            </a:pPr>
            <a:r>
              <a:rPr lang="nl-BE" dirty="0">
                <a:solidFill>
                  <a:schemeClr val="tx1"/>
                </a:solidFill>
              </a:rPr>
              <a:t>Signal model based spectral subtraction </a:t>
            </a:r>
            <a:endParaRPr lang="nl-BE" dirty="0"/>
          </a:p>
          <a:p>
            <a:pPr marL="514350" indent="-457200">
              <a:spcBef>
                <a:spcPts val="1872"/>
              </a:spcBef>
              <a:defRPr/>
            </a:pPr>
            <a:r>
              <a:rPr lang="en-US" dirty="0">
                <a:solidFill>
                  <a:srgbClr val="081D58"/>
                </a:solidFill>
                <a:cs typeface="+mn-cs"/>
              </a:rPr>
              <a:t>Time Domain Methods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>
                <a:solidFill>
                  <a:srgbClr val="081D58"/>
                </a:solidFill>
                <a:cs typeface="+mn-cs"/>
              </a:rPr>
              <a:t>K</a:t>
            </a:r>
            <a:r>
              <a:rPr lang="nl-BE" dirty="0">
                <a:solidFill>
                  <a:srgbClr val="081D58"/>
                </a:solidFill>
                <a:cs typeface="+mn-cs"/>
              </a:rPr>
              <a:t>alman Filter Based Noise Reduction</a:t>
            </a:r>
          </a:p>
          <a:p>
            <a:pPr lvl="1">
              <a:spcBef>
                <a:spcPts val="600"/>
              </a:spcBef>
              <a:defRPr/>
            </a:pPr>
            <a:r>
              <a:rPr lang="nl-BE" dirty="0">
                <a:solidFill>
                  <a:srgbClr val="081D58"/>
                </a:solidFill>
                <a:cs typeface="+mn-cs"/>
              </a:rPr>
              <a:t>Subspace Methods </a:t>
            </a:r>
          </a:p>
          <a:p>
            <a:pPr lvl="1">
              <a:buFontTx/>
              <a:buNone/>
              <a:defRPr/>
            </a:pPr>
            <a:endParaRPr lang="en-US" dirty="0">
              <a:solidFill>
                <a:schemeClr val="tx1"/>
              </a:solidFill>
            </a:endParaRPr>
          </a:p>
          <a:p>
            <a:pPr lvl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774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nl-NL" dirty="0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63786"/>
            <a:ext cx="8558213" cy="528955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nl-NL" b="0" dirty="0" err="1">
                <a:sym typeface="Symbol" charset="0"/>
              </a:rPr>
              <a:t>Many</a:t>
            </a:r>
            <a:r>
              <a:rPr lang="nl-NL" b="0" dirty="0">
                <a:sym typeface="Symbol" charset="0"/>
              </a:rPr>
              <a:t> single-</a:t>
            </a:r>
            <a:r>
              <a:rPr lang="nl-NL" b="0" dirty="0" err="1">
                <a:sym typeface="Symbol" charset="0"/>
              </a:rPr>
              <a:t>channel</a:t>
            </a:r>
            <a:r>
              <a:rPr lang="nl-NL" b="0" dirty="0">
                <a:sym typeface="Symbol" charset="0"/>
              </a:rPr>
              <a:t> </a:t>
            </a:r>
            <a:r>
              <a:rPr lang="nl-NL" b="0" dirty="0" err="1">
                <a:sym typeface="Symbol" charset="0"/>
              </a:rPr>
              <a:t>noise</a:t>
            </a:r>
            <a:r>
              <a:rPr lang="nl-NL" b="0" dirty="0">
                <a:sym typeface="Symbol" charset="0"/>
              </a:rPr>
              <a:t> </a:t>
            </a:r>
            <a:r>
              <a:rPr lang="nl-NL" b="0" dirty="0" err="1">
                <a:sym typeface="Symbol" charset="0"/>
              </a:rPr>
              <a:t>reduction</a:t>
            </a:r>
            <a:r>
              <a:rPr lang="nl-NL" b="0" dirty="0">
                <a:sym typeface="Symbol" charset="0"/>
              </a:rPr>
              <a:t> </a:t>
            </a:r>
          </a:p>
          <a:p>
            <a:pPr marL="0" indent="0">
              <a:lnSpc>
                <a:spcPct val="80000"/>
              </a:lnSpc>
              <a:spcBef>
                <a:spcPts val="1200"/>
              </a:spcBef>
              <a:buNone/>
            </a:pPr>
            <a:r>
              <a:rPr lang="nl-NL" b="0" dirty="0">
                <a:sym typeface="Symbol" charset="0"/>
              </a:rPr>
              <a:t>    procedures </a:t>
            </a:r>
            <a:r>
              <a:rPr lang="nl-NL" b="0" dirty="0" err="1">
                <a:sym typeface="Symbol" charset="0"/>
              </a:rPr>
              <a:t>available</a:t>
            </a:r>
            <a:endParaRPr lang="nl-NL" b="0" dirty="0">
              <a:sym typeface="Symbol" charset="0"/>
            </a:endParaRPr>
          </a:p>
          <a:p>
            <a:pPr>
              <a:lnSpc>
                <a:spcPct val="80000"/>
              </a:lnSpc>
            </a:pPr>
            <a:endParaRPr lang="nl-NL" sz="2000" b="0" dirty="0">
              <a:sym typeface="Symbol" charset="0"/>
            </a:endParaRPr>
          </a:p>
          <a:p>
            <a:pPr>
              <a:lnSpc>
                <a:spcPct val="80000"/>
              </a:lnSpc>
            </a:pPr>
            <a:r>
              <a:rPr lang="nl-NL" b="0" dirty="0">
                <a:sym typeface="Symbol" charset="0"/>
              </a:rPr>
              <a:t>Performance never </a:t>
            </a:r>
            <a:r>
              <a:rPr lang="nl-NL" b="0" dirty="0" err="1">
                <a:sym typeface="Symbol" charset="0"/>
              </a:rPr>
              <a:t>spectacular</a:t>
            </a:r>
            <a:endParaRPr lang="nl-NL" b="0" dirty="0">
              <a:sym typeface="Symbol" charset="0"/>
            </a:endParaRPr>
          </a:p>
          <a:p>
            <a:pPr>
              <a:lnSpc>
                <a:spcPct val="80000"/>
              </a:lnSpc>
            </a:pPr>
            <a:endParaRPr lang="nl-NL" sz="2000" b="0" dirty="0">
              <a:sym typeface="Symbol" charset="0"/>
            </a:endParaRPr>
          </a:p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nl-NL" b="0" dirty="0" err="1">
                <a:sym typeface="Symbol" charset="0"/>
              </a:rPr>
              <a:t>Seek</a:t>
            </a:r>
            <a:r>
              <a:rPr lang="nl-NL" b="0" dirty="0">
                <a:sym typeface="Symbol" charset="0"/>
              </a:rPr>
              <a:t> performance </a:t>
            </a:r>
            <a:r>
              <a:rPr lang="nl-NL" b="0" dirty="0" err="1">
                <a:sym typeface="Symbol" charset="0"/>
              </a:rPr>
              <a:t>improvement</a:t>
            </a:r>
            <a:r>
              <a:rPr lang="nl-NL" b="0" dirty="0">
                <a:sym typeface="Symbol" charset="0"/>
              </a:rPr>
              <a:t> </a:t>
            </a:r>
            <a:r>
              <a:rPr lang="nl-NL" b="0" dirty="0" err="1">
                <a:sym typeface="Symbol" charset="0"/>
              </a:rPr>
              <a:t>with</a:t>
            </a:r>
            <a:r>
              <a:rPr lang="nl-NL" b="0" dirty="0">
                <a:sym typeface="Symbol" charset="0"/>
              </a:rPr>
              <a:t> </a:t>
            </a:r>
          </a:p>
          <a:p>
            <a:pPr marL="0" indent="0">
              <a:lnSpc>
                <a:spcPct val="80000"/>
              </a:lnSpc>
              <a:spcBef>
                <a:spcPts val="1200"/>
              </a:spcBef>
              <a:buNone/>
            </a:pPr>
            <a:r>
              <a:rPr lang="nl-NL" b="0" dirty="0">
                <a:sym typeface="Symbol" charset="0"/>
              </a:rPr>
              <a:t>    </a:t>
            </a:r>
            <a:r>
              <a:rPr lang="nl-NL" b="0" dirty="0" err="1">
                <a:sym typeface="Symbol" charset="0"/>
              </a:rPr>
              <a:t>multi-channel</a:t>
            </a:r>
            <a:r>
              <a:rPr lang="nl-NL" b="0" dirty="0">
                <a:sym typeface="Symbol" charset="0"/>
              </a:rPr>
              <a:t> processing (=</a:t>
            </a:r>
            <a:r>
              <a:rPr lang="nl-NL" b="0" dirty="0" err="1">
                <a:sym typeface="Symbol" charset="0"/>
              </a:rPr>
              <a:t>Chapter</a:t>
            </a:r>
            <a:r>
              <a:rPr lang="nl-NL" b="0" dirty="0">
                <a:sym typeface="Symbol" charset="0"/>
              </a:rPr>
              <a:t> 3-4)</a:t>
            </a:r>
          </a:p>
          <a:p>
            <a:pPr marL="0" indent="0">
              <a:lnSpc>
                <a:spcPct val="80000"/>
              </a:lnSpc>
              <a:spcBef>
                <a:spcPts val="1200"/>
              </a:spcBef>
              <a:buNone/>
            </a:pPr>
            <a:endParaRPr lang="nl-NL" sz="2000" b="0" dirty="0">
              <a:sym typeface="Symbol" charset="0"/>
            </a:endParaRPr>
          </a:p>
          <a:p>
            <a:pPr marL="0" indent="0">
              <a:lnSpc>
                <a:spcPct val="80000"/>
              </a:lnSpc>
              <a:spcBef>
                <a:spcPts val="1200"/>
              </a:spcBef>
              <a:buNone/>
            </a:pPr>
            <a:r>
              <a:rPr lang="nl-NL" sz="2400" b="0" dirty="0">
                <a:sym typeface="Symbol" charset="0"/>
              </a:rPr>
              <a:t>PS: </a:t>
            </a:r>
            <a:r>
              <a:rPr lang="nl-NL" sz="2400" b="0" dirty="0" err="1">
                <a:sym typeface="Symbol" charset="0"/>
              </a:rPr>
              <a:t>Recently</a:t>
            </a:r>
            <a:r>
              <a:rPr lang="nl-NL" sz="2400" b="0" dirty="0">
                <a:sym typeface="Symbol" charset="0"/>
              </a:rPr>
              <a:t> strong shift </a:t>
            </a:r>
            <a:r>
              <a:rPr lang="nl-NL" sz="2400" b="0" dirty="0" err="1">
                <a:sym typeface="Symbol" charset="0"/>
              </a:rPr>
              <a:t>towards</a:t>
            </a:r>
            <a:r>
              <a:rPr lang="nl-NL" sz="2400" b="0" dirty="0">
                <a:sym typeface="Symbol" charset="0"/>
              </a:rPr>
              <a:t> </a:t>
            </a:r>
            <a:r>
              <a:rPr lang="nl-NL" sz="2400" u="sng" dirty="0">
                <a:sym typeface="Symbol" charset="0"/>
              </a:rPr>
              <a:t>machine </a:t>
            </a:r>
            <a:r>
              <a:rPr lang="nl-NL" sz="2400" u="sng" dirty="0" err="1">
                <a:sym typeface="Symbol" charset="0"/>
              </a:rPr>
              <a:t>learning</a:t>
            </a:r>
            <a:r>
              <a:rPr lang="nl-NL" sz="2400" dirty="0">
                <a:sym typeface="Symbol" charset="0"/>
              </a:rPr>
              <a:t> </a:t>
            </a:r>
            <a:r>
              <a:rPr lang="nl-NL" sz="2400" b="0" dirty="0" err="1">
                <a:sym typeface="Symbol" charset="0"/>
              </a:rPr>
              <a:t>based</a:t>
            </a:r>
            <a:r>
              <a:rPr lang="nl-NL" sz="2400" b="0" dirty="0">
                <a:sym typeface="Symbol" charset="0"/>
              </a:rPr>
              <a:t>   </a:t>
            </a:r>
          </a:p>
          <a:p>
            <a:pPr marL="0" indent="0">
              <a:lnSpc>
                <a:spcPct val="80000"/>
              </a:lnSpc>
              <a:spcBef>
                <a:spcPts val="1200"/>
              </a:spcBef>
              <a:buNone/>
            </a:pPr>
            <a:r>
              <a:rPr lang="nl-NL" sz="2400" b="0" dirty="0">
                <a:sym typeface="Symbol" charset="0"/>
              </a:rPr>
              <a:t>       single-</a:t>
            </a:r>
            <a:r>
              <a:rPr lang="nl-NL" sz="2400" b="0" dirty="0" err="1">
                <a:sym typeface="Symbol" charset="0"/>
              </a:rPr>
              <a:t>channel</a:t>
            </a:r>
            <a:r>
              <a:rPr lang="nl-NL" sz="2400" b="0" dirty="0">
                <a:sym typeface="Symbol" charset="0"/>
              </a:rPr>
              <a:t> </a:t>
            </a:r>
            <a:r>
              <a:rPr lang="nl-NL" sz="2400" b="0" dirty="0" err="1">
                <a:sym typeface="Symbol" charset="0"/>
              </a:rPr>
              <a:t>noise</a:t>
            </a:r>
            <a:r>
              <a:rPr lang="nl-NL" sz="2400" b="0" dirty="0">
                <a:sym typeface="Symbol" charset="0"/>
              </a:rPr>
              <a:t> </a:t>
            </a:r>
            <a:r>
              <a:rPr lang="nl-NL" sz="2400" b="0" dirty="0" err="1">
                <a:sym typeface="Symbol" charset="0"/>
              </a:rPr>
              <a:t>reduction</a:t>
            </a:r>
            <a:r>
              <a:rPr lang="nl-NL" sz="2400" b="0" dirty="0">
                <a:sym typeface="Symbol" charset="0"/>
              </a:rPr>
              <a:t>  (</a:t>
            </a:r>
            <a:r>
              <a:rPr lang="nl-NL" sz="2400" b="0" dirty="0" err="1">
                <a:sym typeface="Symbol" charset="0"/>
              </a:rPr>
              <a:t>not</a:t>
            </a:r>
            <a:r>
              <a:rPr lang="nl-NL" sz="2400" b="0" dirty="0">
                <a:sym typeface="Symbol" charset="0"/>
              </a:rPr>
              <a:t> </a:t>
            </a:r>
            <a:r>
              <a:rPr lang="nl-NL" sz="2400" b="0" dirty="0" err="1">
                <a:sym typeface="Symbol" charset="0"/>
              </a:rPr>
              <a:t>covered</a:t>
            </a:r>
            <a:r>
              <a:rPr lang="nl-NL" sz="2400" b="0" dirty="0">
                <a:sym typeface="Symbol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867098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sz="3200" dirty="0">
                <a:cs typeface="+mj-cs"/>
              </a:rPr>
              <a:t>Spectral Subtraction: Basics</a:t>
            </a:r>
            <a:endParaRPr lang="nl-NL" sz="3200" dirty="0">
              <a:cs typeface="+mj-cs"/>
            </a:endParaRPr>
          </a:p>
        </p:txBody>
      </p:sp>
      <p:sp>
        <p:nvSpPr>
          <p:cNvPr id="2345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196975"/>
            <a:ext cx="8588375" cy="5127625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defRPr/>
            </a:pPr>
            <a:endParaRPr lang="nl-BE" sz="2000" b="0" dirty="0">
              <a:cs typeface="+mn-cs"/>
              <a:sym typeface="Symbol" charset="0"/>
            </a:endParaRPr>
          </a:p>
          <a:p>
            <a:pPr marL="533400" indent="-533400">
              <a:defRPr/>
            </a:pPr>
            <a:r>
              <a:rPr lang="nl-BE" sz="2000" b="0" dirty="0">
                <a:cs typeface="+mn-cs"/>
                <a:sym typeface="Symbol" charset="0"/>
              </a:rPr>
              <a:t>Signal</a:t>
            </a:r>
            <a:r>
              <a:rPr lang="nl-BE" sz="2000" b="0" i="1" dirty="0">
                <a:cs typeface="+mn-cs"/>
                <a:sym typeface="Symbol" charset="0"/>
              </a:rPr>
              <a:t> </a:t>
            </a:r>
            <a:r>
              <a:rPr lang="nl-BE" sz="2000" b="0" dirty="0">
                <a:cs typeface="+mn-cs"/>
                <a:sym typeface="Symbol" charset="0"/>
              </a:rPr>
              <a:t>segmented into `</a:t>
            </a:r>
            <a:r>
              <a:rPr lang="nl-BE" sz="2000" b="0" u="sng" dirty="0">
                <a:cs typeface="+mn-cs"/>
                <a:sym typeface="Symbol" charset="0"/>
              </a:rPr>
              <a:t>frames</a:t>
            </a:r>
            <a:r>
              <a:rPr lang="nl-BE" sz="2000" b="0" dirty="0">
                <a:cs typeface="+mn-cs"/>
                <a:sym typeface="Symbol" charset="0"/>
              </a:rPr>
              <a:t>’ (e.g. 10..20msec), for each frame a frequency domain representation (=spectrum) is  </a:t>
            </a:r>
          </a:p>
          <a:p>
            <a:pPr marL="533400" indent="-533400">
              <a:lnSpc>
                <a:spcPct val="90000"/>
              </a:lnSpc>
              <a:spcBef>
                <a:spcPts val="1680"/>
              </a:spcBef>
              <a:buFontTx/>
              <a:buNone/>
              <a:defRPr/>
            </a:pPr>
            <a:r>
              <a:rPr lang="nl-BE" sz="2000" b="0" i="1" dirty="0">
                <a:cs typeface="+mn-cs"/>
              </a:rPr>
              <a:t>                                                         (i-th frame)</a:t>
            </a:r>
            <a:endParaRPr lang="nl-BE" sz="2000" b="0" dirty="0">
              <a:cs typeface="+mn-cs"/>
              <a:sym typeface="Symbol" charset="0"/>
            </a:endParaRPr>
          </a:p>
          <a:p>
            <a:pPr marL="533400" indent="-533400">
              <a:spcBef>
                <a:spcPts val="1200"/>
              </a:spcBef>
              <a:defRPr/>
            </a:pPr>
            <a:r>
              <a:rPr lang="nl-BE" sz="2000" b="0" dirty="0">
                <a:cs typeface="+mn-cs"/>
                <a:sym typeface="Symbol" charset="0"/>
              </a:rPr>
              <a:t>However, as speech signal is an on/off signal, some frames have </a:t>
            </a:r>
            <a:r>
              <a:rPr lang="nl-BE" sz="2000" u="sng" dirty="0">
                <a:cs typeface="+mn-cs"/>
                <a:sym typeface="Symbol" charset="0"/>
              </a:rPr>
              <a:t>speech+noise</a:t>
            </a:r>
            <a:r>
              <a:rPr lang="nl-BE" sz="2000" b="0" dirty="0">
                <a:cs typeface="+mn-cs"/>
                <a:sym typeface="Symbol" charset="0"/>
              </a:rPr>
              <a:t>, i.e.</a:t>
            </a:r>
          </a:p>
          <a:p>
            <a:pPr marL="533400" indent="-533400">
              <a:lnSpc>
                <a:spcPct val="90000"/>
              </a:lnSpc>
              <a:defRPr/>
            </a:pPr>
            <a:endParaRPr lang="nl-BE" sz="2000" b="0" dirty="0">
              <a:cs typeface="+mn-cs"/>
              <a:sym typeface="Symbol" charset="0"/>
            </a:endParaRPr>
          </a:p>
          <a:p>
            <a:pPr marL="533400" indent="-533400">
              <a:lnSpc>
                <a:spcPct val="90000"/>
              </a:lnSpc>
              <a:buFontTx/>
              <a:buNone/>
              <a:defRPr/>
            </a:pPr>
            <a:endParaRPr lang="nl-BE" sz="2000" b="0" dirty="0">
              <a:cs typeface="+mn-cs"/>
              <a:sym typeface="Symbol" charset="0"/>
            </a:endParaRPr>
          </a:p>
          <a:p>
            <a:pPr marL="533400" indent="-533400">
              <a:lnSpc>
                <a:spcPct val="90000"/>
              </a:lnSpc>
              <a:spcBef>
                <a:spcPts val="0"/>
              </a:spcBef>
              <a:buFontTx/>
              <a:buNone/>
              <a:defRPr/>
            </a:pPr>
            <a:r>
              <a:rPr lang="nl-BE" sz="2000" b="0" dirty="0">
                <a:cs typeface="+mn-cs"/>
                <a:sym typeface="Symbol" charset="0"/>
              </a:rPr>
              <a:t>       some frames have </a:t>
            </a:r>
            <a:r>
              <a:rPr lang="nl-BE" sz="2000" u="sng" dirty="0">
                <a:cs typeface="+mn-cs"/>
                <a:sym typeface="Symbol" charset="0"/>
              </a:rPr>
              <a:t>noise only</a:t>
            </a:r>
            <a:r>
              <a:rPr lang="nl-BE" sz="2000" b="0" i="1" dirty="0">
                <a:cs typeface="+mn-cs"/>
                <a:sym typeface="Symbol" charset="0"/>
              </a:rPr>
              <a:t>, </a:t>
            </a:r>
            <a:r>
              <a:rPr lang="nl-BE" sz="2000" b="0" dirty="0">
                <a:cs typeface="+mn-cs"/>
                <a:sym typeface="Symbol" charset="0"/>
              </a:rPr>
              <a:t>i.e.</a:t>
            </a:r>
          </a:p>
          <a:p>
            <a:pPr marL="533400" indent="-533400">
              <a:lnSpc>
                <a:spcPct val="90000"/>
              </a:lnSpc>
              <a:buFontTx/>
              <a:buNone/>
              <a:defRPr/>
            </a:pPr>
            <a:endParaRPr lang="nl-BE" sz="2000" b="0" dirty="0">
              <a:cs typeface="+mn-cs"/>
              <a:sym typeface="Symbol" charset="0"/>
            </a:endParaRPr>
          </a:p>
          <a:p>
            <a:pPr marL="533400" indent="-533400">
              <a:lnSpc>
                <a:spcPct val="90000"/>
              </a:lnSpc>
              <a:buFontTx/>
              <a:buNone/>
              <a:defRPr/>
            </a:pPr>
            <a:endParaRPr lang="nl-BE" sz="2000" b="0" dirty="0">
              <a:cs typeface="+mn-cs"/>
              <a:sym typeface="Symbol" charset="0"/>
            </a:endParaRPr>
          </a:p>
          <a:p>
            <a:pPr marL="533400" indent="-533400">
              <a:defRPr/>
            </a:pPr>
            <a:r>
              <a:rPr lang="nl-BE" sz="2000" b="0" dirty="0">
                <a:cs typeface="+mn-cs"/>
                <a:sym typeface="Symbol" charset="0"/>
              </a:rPr>
              <a:t>A </a:t>
            </a:r>
            <a:r>
              <a:rPr lang="nl-BE" sz="2000" u="sng" dirty="0">
                <a:cs typeface="+mn-cs"/>
                <a:sym typeface="Symbol" charset="0"/>
              </a:rPr>
              <a:t>speech detection algorithm</a:t>
            </a:r>
            <a:r>
              <a:rPr lang="nl-BE" sz="2000" b="0" dirty="0">
                <a:cs typeface="+mn-cs"/>
                <a:sym typeface="Symbol" charset="0"/>
              </a:rPr>
              <a:t> (a.k.a. ‘voice activity detection’, VAD)          is needed to distinguish between these 2 types of frames              </a:t>
            </a:r>
            <a:r>
              <a:rPr lang="nl-BE" sz="1800" b="0" dirty="0">
                <a:cs typeface="+mn-cs"/>
                <a:sym typeface="Symbol" charset="0"/>
              </a:rPr>
              <a:t>(based on energy/dynamic range/statistical properties,…)</a:t>
            </a:r>
          </a:p>
        </p:txBody>
      </p:sp>
      <p:graphicFrame>
        <p:nvGraphicFramePr>
          <p:cNvPr id="20483" name="Object 11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95288" y="1125538"/>
          <a:ext cx="2305050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79032" imgH="203112" progId="Equation.3">
                  <p:embed/>
                </p:oleObj>
              </mc:Choice>
              <mc:Fallback>
                <p:oleObj name="Equation" r:id="rId2" imgW="1079032" imgH="203112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125538"/>
                        <a:ext cx="2305050" cy="433387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 w="57150">
                        <a:solidFill>
                          <a:srgbClr val="AA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5151247"/>
              </p:ext>
            </p:extLst>
          </p:nvPr>
        </p:nvGraphicFramePr>
        <p:xfrm>
          <a:off x="1476375" y="2420888"/>
          <a:ext cx="2735263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71600" imgH="228600" progId="Equation.3">
                  <p:embed/>
                </p:oleObj>
              </mc:Choice>
              <mc:Fallback>
                <p:oleObj name="Equation" r:id="rId4" imgW="1371600" imgH="228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2420888"/>
                        <a:ext cx="2735263" cy="423862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5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9607901"/>
              </p:ext>
            </p:extLst>
          </p:nvPr>
        </p:nvGraphicFramePr>
        <p:xfrm>
          <a:off x="1450975" y="3727450"/>
          <a:ext cx="7323138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721100" imgH="215900" progId="Equation.3">
                  <p:embed/>
                </p:oleObj>
              </mc:Choice>
              <mc:Fallback>
                <p:oleObj name="Equation" r:id="rId6" imgW="3721100" imgH="2159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0975" y="3727450"/>
                        <a:ext cx="7323138" cy="401638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Object 23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495611589"/>
              </p:ext>
            </p:extLst>
          </p:nvPr>
        </p:nvGraphicFramePr>
        <p:xfrm>
          <a:off x="1476375" y="4653136"/>
          <a:ext cx="727233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429000" imgH="228600" progId="Equation.3">
                  <p:embed/>
                </p:oleObj>
              </mc:Choice>
              <mc:Fallback>
                <p:oleObj name="Equation" r:id="rId8" imgW="3429000" imgH="22860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4653136"/>
                        <a:ext cx="7272338" cy="412750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sz="3200" dirty="0">
                <a:cs typeface="+mj-cs"/>
              </a:rPr>
              <a:t>Spectral Subtraction: Basics</a:t>
            </a:r>
            <a:endParaRPr lang="nl-NL" sz="3200" dirty="0">
              <a:cs typeface="+mj-cs"/>
            </a:endParaRPr>
          </a:p>
        </p:txBody>
      </p:sp>
      <p:sp>
        <p:nvSpPr>
          <p:cNvPr id="23552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50824" y="1268760"/>
            <a:ext cx="8893176" cy="5145087"/>
          </a:xfrm>
        </p:spPr>
        <p:txBody>
          <a:bodyPr/>
          <a:lstStyle/>
          <a:p>
            <a:pPr marL="533400" indent="-533400">
              <a:defRPr/>
            </a:pPr>
            <a:r>
              <a:rPr lang="nl-BE" sz="2400" b="0" dirty="0">
                <a:cs typeface="+mn-cs"/>
                <a:sym typeface="Symbol" charset="0"/>
              </a:rPr>
              <a:t>Definition</a:t>
            </a:r>
            <a:r>
              <a:rPr lang="nl-BE" sz="2000" b="0" dirty="0">
                <a:cs typeface="+mn-cs"/>
                <a:sym typeface="Symbol" charset="0"/>
              </a:rPr>
              <a:t>: </a:t>
            </a:r>
            <a:r>
              <a:rPr lang="nl-BE" sz="2000" b="0" i="1" dirty="0">
                <a:cs typeface="+mn-cs"/>
                <a:sym typeface="Symbol" charset="0"/>
              </a:rPr>
              <a:t>                          </a:t>
            </a:r>
          </a:p>
          <a:p>
            <a:pPr marL="0" indent="0">
              <a:spcBef>
                <a:spcPts val="480"/>
              </a:spcBef>
              <a:buNone/>
              <a:defRPr/>
            </a:pPr>
            <a:r>
              <a:rPr lang="nl-BE" sz="2000" b="0" i="1" dirty="0">
                <a:cs typeface="+mn-cs"/>
                <a:sym typeface="Symbol" charset="0"/>
              </a:rPr>
              <a:t>                                 </a:t>
            </a:r>
            <a:r>
              <a:rPr lang="nl-BE" sz="2000" b="0" dirty="0">
                <a:cs typeface="+mn-cs"/>
                <a:sym typeface="Symbol" charset="0"/>
              </a:rPr>
              <a:t>i.e. noise spectrum </a:t>
            </a:r>
            <a:r>
              <a:rPr lang="nl-BE" sz="2000" b="0" dirty="0">
                <a:sym typeface="Symbol" charset="0"/>
              </a:rPr>
              <a:t>expected </a:t>
            </a:r>
            <a:r>
              <a:rPr lang="nl-BE" sz="2000" b="0" dirty="0"/>
              <a:t>magnitude &amp; power </a:t>
            </a:r>
            <a:r>
              <a:rPr lang="nl-BE" sz="1600" b="0" dirty="0"/>
              <a:t>(frame </a:t>
            </a:r>
            <a:r>
              <a:rPr lang="nl-BE" sz="1600" b="0" i="1" dirty="0"/>
              <a:t>i</a:t>
            </a:r>
            <a:r>
              <a:rPr lang="nl-BE" sz="1600" b="0" dirty="0"/>
              <a:t>)</a:t>
            </a:r>
            <a:endParaRPr lang="nl-BE" sz="2000" b="0" dirty="0"/>
          </a:p>
          <a:p>
            <a:pPr>
              <a:spcBef>
                <a:spcPts val="600"/>
              </a:spcBef>
              <a:defRPr/>
            </a:pPr>
            <a:r>
              <a:rPr lang="nl-BE" sz="2000" b="0" dirty="0">
                <a:cs typeface="+mn-cs"/>
              </a:rPr>
              <a:t>  </a:t>
            </a:r>
            <a:r>
              <a:rPr lang="nl-BE" sz="2400" b="0" dirty="0">
                <a:cs typeface="+mn-cs"/>
              </a:rPr>
              <a:t>Assumption</a:t>
            </a:r>
            <a:r>
              <a:rPr lang="nl-BE" sz="2000" b="0" dirty="0">
                <a:cs typeface="+mn-cs"/>
              </a:rPr>
              <a:t>:                            </a:t>
            </a:r>
          </a:p>
          <a:p>
            <a:pPr marL="0" indent="0">
              <a:spcBef>
                <a:spcPts val="480"/>
              </a:spcBef>
              <a:buNone/>
              <a:defRPr/>
            </a:pPr>
            <a:r>
              <a:rPr lang="nl-BE" sz="2000" b="0" dirty="0">
                <a:cs typeface="+mn-cs"/>
              </a:rPr>
              <a:t>                                 i.e. noise is (short-term) stationary </a:t>
            </a:r>
            <a:r>
              <a:rPr lang="nl-BE" sz="1600" b="0" dirty="0">
                <a:cs typeface="+mn-cs"/>
              </a:rPr>
              <a:t>(+ ergodicity) </a:t>
            </a:r>
          </a:p>
          <a:p>
            <a:pPr marL="533400" indent="-533400">
              <a:spcBef>
                <a:spcPts val="0"/>
              </a:spcBef>
              <a:defRPr/>
            </a:pPr>
            <a:r>
              <a:rPr lang="nl-BE" sz="2000" b="0" dirty="0">
                <a:cs typeface="+mn-cs"/>
              </a:rPr>
              <a:t>Hence </a:t>
            </a:r>
            <a:r>
              <a:rPr lang="nl-BE" sz="2000" b="0" i="1" dirty="0">
                <a:cs typeface="+mn-cs"/>
                <a:sym typeface="Symbol" charset="0"/>
              </a:rPr>
              <a:t></a:t>
            </a:r>
            <a:r>
              <a:rPr lang="nl-BE" sz="2000" b="0" i="1" baseline="-25000" dirty="0">
                <a:cs typeface="+mn-cs"/>
                <a:sym typeface="Symbol" charset="0"/>
              </a:rPr>
              <a:t>noise</a:t>
            </a:r>
            <a:r>
              <a:rPr lang="nl-BE" sz="2000" b="0" i="1" dirty="0">
                <a:cs typeface="+mn-cs"/>
                <a:sym typeface="Symbol" charset="0"/>
              </a:rPr>
              <a:t>()</a:t>
            </a:r>
            <a:r>
              <a:rPr lang="nl-BE" sz="2000" b="0" i="1" dirty="0">
                <a:sym typeface="Symbol" charset="0"/>
              </a:rPr>
              <a:t>, σ</a:t>
            </a:r>
            <a:r>
              <a:rPr lang="nl-BE" sz="2000" b="0" i="1" baseline="-25000" dirty="0">
                <a:sym typeface="Symbol" charset="0"/>
              </a:rPr>
              <a:t>noise</a:t>
            </a:r>
            <a:r>
              <a:rPr lang="nl-BE" sz="2000" b="0" i="1" baseline="30000" dirty="0">
                <a:sym typeface="Symbol" charset="0"/>
              </a:rPr>
              <a:t>2</a:t>
            </a:r>
            <a:r>
              <a:rPr lang="nl-BE" sz="2000" b="0" i="1" dirty="0">
                <a:sym typeface="Symbol" charset="0"/>
              </a:rPr>
              <a:t>()</a:t>
            </a:r>
            <a:r>
              <a:rPr lang="nl-BE" sz="2000" b="0" i="1" dirty="0">
                <a:cs typeface="+mn-cs"/>
                <a:sym typeface="Symbol" charset="0"/>
              </a:rPr>
              <a:t> </a:t>
            </a:r>
            <a:r>
              <a:rPr lang="nl-BE" sz="2000" b="0" dirty="0">
                <a:cs typeface="+mn-cs"/>
                <a:sym typeface="Symbol" charset="0"/>
              </a:rPr>
              <a:t>can be estimated </a:t>
            </a:r>
            <a:r>
              <a:rPr lang="nl-BE" sz="2000" b="0" dirty="0">
                <a:cs typeface="+mn-cs"/>
              </a:rPr>
              <a:t>by averaging over noise-only frames</a:t>
            </a:r>
            <a:endParaRPr lang="nl-BE" sz="2000" dirty="0">
              <a:cs typeface="+mn-cs"/>
            </a:endParaRPr>
          </a:p>
          <a:p>
            <a:pPr marL="533400" indent="-533400">
              <a:buFontTx/>
              <a:buNone/>
              <a:defRPr/>
            </a:pPr>
            <a:r>
              <a:rPr lang="nl-BE" sz="2400" dirty="0">
                <a:cs typeface="+mn-cs"/>
              </a:rPr>
              <a:t>                                                                          </a:t>
            </a:r>
            <a:endParaRPr lang="nl-BE" sz="2000" dirty="0"/>
          </a:p>
          <a:p>
            <a:pPr marL="914400" lvl="1" indent="-457200">
              <a:buFontTx/>
              <a:buNone/>
              <a:defRPr/>
            </a:pPr>
            <a:endParaRPr lang="nl-BE" sz="1800" dirty="0"/>
          </a:p>
          <a:p>
            <a:pPr marL="914400" lvl="1" indent="-457200">
              <a:buFontTx/>
              <a:buNone/>
              <a:defRPr/>
            </a:pPr>
            <a:endParaRPr lang="nl-BE" sz="1800" dirty="0"/>
          </a:p>
          <a:p>
            <a:pPr marL="533400" indent="-533400">
              <a:spcBef>
                <a:spcPts val="0"/>
              </a:spcBef>
              <a:defRPr/>
            </a:pPr>
            <a:r>
              <a:rPr lang="nl-BE" sz="2000" b="0" dirty="0">
                <a:cs typeface="+mn-cs"/>
              </a:rPr>
              <a:t>For each frame estimate clean speech spectrum </a:t>
            </a:r>
            <a:r>
              <a:rPr lang="nl-BE" sz="2000" b="0" i="1" dirty="0">
                <a:cs typeface="+mn-cs"/>
              </a:rPr>
              <a:t>Si(</a:t>
            </a:r>
            <a:r>
              <a:rPr lang="nl-BE" sz="2000" b="0" i="1" dirty="0">
                <a:cs typeface="+mn-cs"/>
                <a:sym typeface="Symbol" charset="0"/>
              </a:rPr>
              <a:t></a:t>
            </a:r>
            <a:r>
              <a:rPr lang="nl-BE" sz="2000" b="0" i="1" dirty="0">
                <a:cs typeface="+mn-cs"/>
              </a:rPr>
              <a:t>) </a:t>
            </a:r>
            <a:r>
              <a:rPr lang="nl-BE" sz="2000" b="0" dirty="0">
                <a:cs typeface="+mn-cs"/>
              </a:rPr>
              <a:t>by</a:t>
            </a:r>
            <a:r>
              <a:rPr lang="nl-BE" sz="2000" b="0" i="1" dirty="0">
                <a:cs typeface="+mn-cs"/>
              </a:rPr>
              <a:t> </a:t>
            </a:r>
            <a:r>
              <a:rPr lang="nl-BE" sz="2000" b="0" dirty="0">
                <a:cs typeface="+mn-cs"/>
              </a:rPr>
              <a:t>using noisy speech spectrum </a:t>
            </a:r>
            <a:r>
              <a:rPr lang="nl-BE" sz="2000" b="0" i="1" dirty="0">
                <a:cs typeface="+mn-cs"/>
              </a:rPr>
              <a:t>Yi(</a:t>
            </a:r>
            <a:r>
              <a:rPr lang="nl-BE" sz="2000" b="0" i="1" dirty="0">
                <a:cs typeface="+mn-cs"/>
                <a:sym typeface="Symbol" charset="0"/>
              </a:rPr>
              <a:t></a:t>
            </a:r>
            <a:r>
              <a:rPr lang="nl-BE" sz="2000" b="0" i="1" dirty="0">
                <a:cs typeface="+mn-cs"/>
              </a:rPr>
              <a:t>)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nl-BE" sz="2000" b="0" i="1" dirty="0">
                <a:cs typeface="+mn-cs"/>
              </a:rPr>
              <a:t>        </a:t>
            </a:r>
            <a:r>
              <a:rPr lang="nl-BE" sz="2000" b="0" dirty="0">
                <a:cs typeface="+mn-cs"/>
              </a:rPr>
              <a:t>together with </a:t>
            </a:r>
            <a:r>
              <a:rPr lang="nl-BE" sz="2000" b="0" i="1" dirty="0">
                <a:cs typeface="+mn-cs"/>
                <a:sym typeface="Symbol" charset="0"/>
              </a:rPr>
              <a:t>^</a:t>
            </a:r>
            <a:r>
              <a:rPr lang="nl-BE" sz="2000" b="0" i="1" baseline="-25000" dirty="0">
                <a:cs typeface="+mn-cs"/>
                <a:sym typeface="Symbol" charset="0"/>
              </a:rPr>
              <a:t>noise</a:t>
            </a:r>
            <a:r>
              <a:rPr lang="nl-BE" sz="2000" b="0" i="1" dirty="0">
                <a:cs typeface="+mn-cs"/>
                <a:sym typeface="Symbol" charset="0"/>
              </a:rPr>
              <a:t>(), </a:t>
            </a:r>
            <a:r>
              <a:rPr lang="nl-BE" sz="2000" b="0" i="1" dirty="0">
                <a:sym typeface="Symbol" charset="0"/>
              </a:rPr>
              <a:t>σ^</a:t>
            </a:r>
            <a:r>
              <a:rPr lang="nl-BE" sz="2000" b="0" i="1" baseline="-25000" dirty="0">
                <a:sym typeface="Symbol" charset="0"/>
              </a:rPr>
              <a:t>noise</a:t>
            </a:r>
            <a:r>
              <a:rPr lang="nl-BE" sz="2000" b="0" i="1" baseline="30000" dirty="0">
                <a:sym typeface="Symbol" charset="0"/>
              </a:rPr>
              <a:t>2</a:t>
            </a:r>
            <a:r>
              <a:rPr lang="nl-BE" sz="2000" b="0" i="1" dirty="0">
                <a:sym typeface="Symbol" charset="0"/>
              </a:rPr>
              <a:t>() </a:t>
            </a:r>
            <a:endParaRPr lang="nl-BE" sz="2000" dirty="0">
              <a:solidFill>
                <a:srgbClr val="FF0000"/>
              </a:solidFill>
            </a:endParaRPr>
          </a:p>
          <a:p>
            <a:pPr marL="914400" lvl="1" indent="-457200">
              <a:spcBef>
                <a:spcPts val="1776"/>
              </a:spcBef>
              <a:buFont typeface="Symbol" charset="0"/>
              <a:buNone/>
              <a:defRPr/>
            </a:pPr>
            <a:r>
              <a:rPr lang="nl-BE" sz="2000" dirty="0">
                <a:solidFill>
                  <a:srgbClr val="FF0000"/>
                </a:solidFill>
              </a:rPr>
              <a:t> </a:t>
            </a:r>
            <a:r>
              <a:rPr lang="nl-BE" b="1" dirty="0"/>
              <a:t>based on `gain function’</a:t>
            </a:r>
          </a:p>
          <a:p>
            <a:pPr marL="914400" lvl="1" indent="-457200">
              <a:buFont typeface="Symbol" charset="0"/>
              <a:buNone/>
              <a:defRPr/>
            </a:pPr>
            <a:r>
              <a:rPr lang="nl-BE" sz="2000" dirty="0">
                <a:solidFill>
                  <a:srgbClr val="FF0000"/>
                </a:solidFill>
              </a:rPr>
              <a:t>   </a:t>
            </a:r>
            <a:endParaRPr lang="nl-NL" sz="2000" dirty="0">
              <a:solidFill>
                <a:srgbClr val="FF0000"/>
              </a:solidFill>
            </a:endParaRPr>
          </a:p>
        </p:txBody>
      </p:sp>
      <p:graphicFrame>
        <p:nvGraphicFramePr>
          <p:cNvPr id="2150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1068152"/>
              </p:ext>
            </p:extLst>
          </p:nvPr>
        </p:nvGraphicFramePr>
        <p:xfrm>
          <a:off x="4932040" y="5013176"/>
          <a:ext cx="3600400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18671" imgH="253890" progId="Equation.3">
                  <p:embed/>
                </p:oleObj>
              </mc:Choice>
              <mc:Fallback>
                <p:oleObj name="Equation" r:id="rId2" imgW="1218671" imgH="25389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5013176"/>
                        <a:ext cx="3600400" cy="606425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019520"/>
              </p:ext>
            </p:extLst>
          </p:nvPr>
        </p:nvGraphicFramePr>
        <p:xfrm>
          <a:off x="4932040" y="5733256"/>
          <a:ext cx="3606800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01800" imgH="228600" progId="Equation.3">
                  <p:embed/>
                </p:oleObj>
              </mc:Choice>
              <mc:Fallback>
                <p:oleObj name="Equation" r:id="rId4" imgW="170180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5733256"/>
                        <a:ext cx="3606800" cy="506413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803297"/>
              </p:ext>
            </p:extLst>
          </p:nvPr>
        </p:nvGraphicFramePr>
        <p:xfrm>
          <a:off x="2671763" y="3284538"/>
          <a:ext cx="4954587" cy="116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175000" imgH="800100" progId="Equation.3">
                  <p:embed/>
                </p:oleObj>
              </mc:Choice>
              <mc:Fallback>
                <p:oleObj name="Equation" r:id="rId6" imgW="3175000" imgH="8001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1763" y="3284538"/>
                        <a:ext cx="4954587" cy="1162050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0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527231"/>
              </p:ext>
            </p:extLst>
          </p:nvPr>
        </p:nvGraphicFramePr>
        <p:xfrm>
          <a:off x="2645816" y="2060848"/>
          <a:ext cx="4662488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222500" imgH="241300" progId="Equation.3">
                  <p:embed/>
                </p:oleObj>
              </mc:Choice>
              <mc:Fallback>
                <p:oleObj name="Equation" r:id="rId8" imgW="2222500" imgH="2413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5816" y="2060848"/>
                        <a:ext cx="4662488" cy="471487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4871736"/>
              </p:ext>
            </p:extLst>
          </p:nvPr>
        </p:nvGraphicFramePr>
        <p:xfrm>
          <a:off x="2645817" y="1197571"/>
          <a:ext cx="4662487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527300" imgH="292100" progId="Equation.3">
                  <p:embed/>
                </p:oleObj>
              </mc:Choice>
              <mc:Fallback>
                <p:oleObj name="Equation" r:id="rId10" imgW="25273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5817" y="1197571"/>
                        <a:ext cx="4662487" cy="503237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sz="3200" dirty="0">
                <a:cs typeface="+mj-cs"/>
              </a:rPr>
              <a:t>Spectral Subtraction: Basics</a:t>
            </a:r>
            <a:endParaRPr lang="nl-NL" sz="3200" dirty="0">
              <a:cs typeface="+mj-cs"/>
            </a:endParaRPr>
          </a:p>
        </p:txBody>
      </p:sp>
      <p:sp>
        <p:nvSpPr>
          <p:cNvPr id="23552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50824" y="1236241"/>
            <a:ext cx="8713663" cy="5145087"/>
          </a:xfrm>
        </p:spPr>
        <p:txBody>
          <a:bodyPr/>
          <a:lstStyle/>
          <a:p>
            <a:pPr>
              <a:defRPr/>
            </a:pPr>
            <a:r>
              <a:rPr lang="nl-BE" sz="2400" u="sng" dirty="0">
                <a:cs typeface="+mn-cs"/>
                <a:sym typeface="Symbol" charset="0"/>
              </a:rPr>
              <a:t>PS</a:t>
            </a:r>
            <a:r>
              <a:rPr lang="nl-BE" sz="2400" dirty="0">
                <a:cs typeface="+mn-cs"/>
                <a:sym typeface="Symbol" charset="0"/>
              </a:rPr>
              <a:t>: </a:t>
            </a:r>
            <a:r>
              <a:rPr lang="nl-BE" sz="2400" b="0" dirty="0">
                <a:cs typeface="+mn-cs"/>
                <a:sym typeface="Symbol" charset="0"/>
              </a:rPr>
              <a:t>Gain will be real-valued scalar between 0 and 1</a:t>
            </a:r>
          </a:p>
          <a:p>
            <a:pPr lvl="2">
              <a:defRPr/>
            </a:pPr>
            <a:r>
              <a:rPr lang="nl-BE" b="0" dirty="0">
                <a:cs typeface="+mn-cs"/>
                <a:sym typeface="Symbol" charset="0"/>
              </a:rPr>
              <a:t>Only the magnitude of Y</a:t>
            </a:r>
            <a:r>
              <a:rPr lang="nl-BE" b="0" baseline="-25000" dirty="0">
                <a:cs typeface="+mn-cs"/>
                <a:sym typeface="Symbol" charset="0"/>
              </a:rPr>
              <a:t>i</a:t>
            </a:r>
            <a:r>
              <a:rPr lang="nl-BE" b="0" dirty="0">
                <a:cs typeface="+mn-cs"/>
                <a:sym typeface="Symbol" charset="0"/>
              </a:rPr>
              <a:t>(ω) is changed, noisy phase is </a:t>
            </a:r>
            <a:r>
              <a:rPr lang="nl-BE" dirty="0">
                <a:cs typeface="+mn-cs"/>
                <a:sym typeface="Symbol" charset="0"/>
              </a:rPr>
              <a:t>unchanged</a:t>
            </a:r>
            <a:endParaRPr lang="nl-BE" b="0" dirty="0">
              <a:cs typeface="+mn-cs"/>
              <a:sym typeface="Symbol" charset="0"/>
            </a:endParaRPr>
          </a:p>
          <a:p>
            <a:pPr lvl="2">
              <a:defRPr/>
            </a:pPr>
            <a:r>
              <a:rPr lang="nl-BE" dirty="0">
                <a:cs typeface="+mn-cs"/>
                <a:sym typeface="Symbol" charset="0"/>
              </a:rPr>
              <a:t>T</a:t>
            </a:r>
            <a:r>
              <a:rPr lang="nl-BE" b="0" dirty="0">
                <a:cs typeface="+mn-cs"/>
                <a:sym typeface="Symbol" charset="0"/>
              </a:rPr>
              <a:t>echniques for estimating clean phase also exist (</a:t>
            </a:r>
            <a:r>
              <a:rPr lang="nl-BE" dirty="0">
                <a:cs typeface="+mn-cs"/>
                <a:sym typeface="Symbol" charset="0"/>
              </a:rPr>
              <a:t>details omitted</a:t>
            </a:r>
            <a:r>
              <a:rPr lang="nl-BE" b="0" dirty="0">
                <a:cs typeface="+mn-cs"/>
                <a:sym typeface="Symbol" charset="0"/>
              </a:rPr>
              <a:t>)</a:t>
            </a:r>
            <a:endParaRPr lang="nl-BE" sz="2400" u="sng" dirty="0">
              <a:cs typeface="+mn-cs"/>
              <a:sym typeface="Symbol" charset="0"/>
            </a:endParaRPr>
          </a:p>
          <a:p>
            <a:pPr>
              <a:defRPr/>
            </a:pPr>
            <a:r>
              <a:rPr lang="nl-BE" sz="2400" u="sng" dirty="0">
                <a:cs typeface="+mn-cs"/>
                <a:sym typeface="Symbol" charset="0"/>
              </a:rPr>
              <a:t>PS</a:t>
            </a:r>
            <a:r>
              <a:rPr lang="nl-BE" sz="2400" b="0" dirty="0">
                <a:cs typeface="+mn-cs"/>
                <a:sym typeface="Symbol" charset="0"/>
              </a:rPr>
              <a:t>: Applying a gain function as </a:t>
            </a:r>
            <a:endParaRPr lang="nl-BE" sz="2400" dirty="0">
              <a:cs typeface="+mn-cs"/>
              <a:sym typeface="Symbol" charset="0"/>
            </a:endParaRPr>
          </a:p>
          <a:p>
            <a:pPr lvl="2" indent="-342900">
              <a:spcBef>
                <a:spcPts val="576"/>
              </a:spcBef>
              <a:defRPr/>
            </a:pPr>
            <a:r>
              <a:rPr lang="nl-BE" b="0" dirty="0">
                <a:cs typeface="+mn-cs"/>
                <a:sym typeface="Symbol" charset="0"/>
              </a:rPr>
              <a:t>can improve signal-to-noise ratio (SNR) of the signal as a whole (i.e. </a:t>
            </a:r>
            <a:r>
              <a:rPr lang="nl-BE" dirty="0">
                <a:cs typeface="+mn-cs"/>
                <a:sym typeface="Symbol" charset="0"/>
              </a:rPr>
              <a:t>in the time domain</a:t>
            </a:r>
            <a:r>
              <a:rPr lang="nl-BE" b="0" dirty="0">
                <a:cs typeface="+mn-cs"/>
                <a:sym typeface="Symbol" charset="0"/>
              </a:rPr>
              <a:t>) </a:t>
            </a:r>
            <a:r>
              <a:rPr lang="nl-BE" dirty="0">
                <a:sym typeface="Symbol" charset="0"/>
              </a:rPr>
              <a:t>but does not improve the SNR for a particular radial frequency (i.e. speech and noise are equally scaled)</a:t>
            </a:r>
          </a:p>
          <a:p>
            <a:pPr lvl="2" indent="-342900">
              <a:spcBef>
                <a:spcPts val="576"/>
              </a:spcBef>
              <a:defRPr/>
            </a:pPr>
            <a:r>
              <a:rPr lang="nl-BE" dirty="0">
                <a:sym typeface="Symbol" charset="0"/>
              </a:rPr>
              <a:t>hence impact on speech intelligibility is found to be minimal (or non-existing) but ‘listening comfort’ is said to be improved</a:t>
            </a:r>
          </a:p>
          <a:p>
            <a:pPr marL="400050" lvl="1" indent="0">
              <a:spcBef>
                <a:spcPts val="576"/>
              </a:spcBef>
              <a:buNone/>
              <a:defRPr/>
            </a:pPr>
            <a:r>
              <a:rPr lang="nl-BE" sz="2000" dirty="0">
                <a:sym typeface="Symbol" charset="0"/>
              </a:rPr>
              <a:t>For true SNR &amp; speech intelligibility improvement, see multi-channel noise reduction (Chapter 3-4)</a:t>
            </a:r>
            <a:endParaRPr lang="nl-BE" sz="2000" dirty="0">
              <a:solidFill>
                <a:srgbClr val="FF0000"/>
              </a:solidFill>
            </a:endParaRPr>
          </a:p>
        </p:txBody>
      </p:sp>
      <p:graphicFrame>
        <p:nvGraphicFramePr>
          <p:cNvPr id="2150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8597172"/>
              </p:ext>
            </p:extLst>
          </p:nvPr>
        </p:nvGraphicFramePr>
        <p:xfrm>
          <a:off x="2699792" y="764704"/>
          <a:ext cx="3341397" cy="695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18671" imgH="253890" progId="Equation.3">
                  <p:embed/>
                </p:oleObj>
              </mc:Choice>
              <mc:Fallback>
                <p:oleObj name="Equation" r:id="rId2" imgW="1218671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764704"/>
                        <a:ext cx="3341397" cy="695973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4319638"/>
              </p:ext>
            </p:extLst>
          </p:nvPr>
        </p:nvGraphicFramePr>
        <p:xfrm>
          <a:off x="5076056" y="3068960"/>
          <a:ext cx="1656184" cy="344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18671" imgH="253890" progId="Equation.3">
                  <p:embed/>
                </p:oleObj>
              </mc:Choice>
              <mc:Fallback>
                <p:oleObj name="Equation" r:id="rId4" imgW="1218671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3068960"/>
                        <a:ext cx="1656184" cy="344964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5438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sz="3200" dirty="0">
                <a:cs typeface="+mj-cs"/>
              </a:rPr>
              <a:t>Spectral Subtraction: Gain Functions</a:t>
            </a:r>
            <a:endParaRPr lang="nl-NL" sz="3200" dirty="0">
              <a:cs typeface="+mj-cs"/>
            </a:endParaRPr>
          </a:p>
        </p:txBody>
      </p:sp>
      <p:sp>
        <p:nvSpPr>
          <p:cNvPr id="23552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50824" y="1268760"/>
            <a:ext cx="8893176" cy="514508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nl-BE" b="1" dirty="0"/>
              <a:t>Examples</a:t>
            </a:r>
          </a:p>
          <a:p>
            <a:pPr>
              <a:spcBef>
                <a:spcPts val="1872"/>
              </a:spcBef>
              <a:defRPr/>
            </a:pPr>
            <a:r>
              <a:rPr lang="nl-BE" b="0" dirty="0"/>
              <a:t>Magnitude Subtraction:</a:t>
            </a:r>
          </a:p>
          <a:p>
            <a:pPr>
              <a:spcBef>
                <a:spcPts val="3672"/>
              </a:spcBef>
              <a:defRPr/>
            </a:pPr>
            <a:r>
              <a:rPr lang="nl-BE" b="0" dirty="0"/>
              <a:t>Spectral Subtraction: </a:t>
            </a:r>
          </a:p>
          <a:p>
            <a:pPr>
              <a:spcBef>
                <a:spcPts val="3672"/>
              </a:spcBef>
              <a:defRPr/>
            </a:pPr>
            <a:r>
              <a:rPr lang="nl-BE" b="0" dirty="0"/>
              <a:t>Wiener Estimation: </a:t>
            </a:r>
          </a:p>
          <a:p>
            <a:pPr>
              <a:spcBef>
                <a:spcPts val="3672"/>
              </a:spcBef>
              <a:defRPr/>
            </a:pPr>
            <a:r>
              <a:rPr lang="nl-BE" b="0" dirty="0"/>
              <a:t>Maximum Likelihood:</a:t>
            </a:r>
          </a:p>
          <a:p>
            <a:pPr>
              <a:spcBef>
                <a:spcPts val="3672"/>
              </a:spcBef>
              <a:defRPr/>
            </a:pPr>
            <a:r>
              <a:rPr lang="nl-BE" b="0" dirty="0"/>
              <a:t>Ephraim-Malah:              See next slide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nl-BE" sz="1800" b="0" dirty="0"/>
              <a:t>                                                                  (=most frequently used in practice)</a:t>
            </a:r>
          </a:p>
          <a:p>
            <a:pPr marL="914400" lvl="1" indent="-457200">
              <a:buFont typeface="Symbol" charset="0"/>
              <a:buNone/>
              <a:defRPr/>
            </a:pPr>
            <a:r>
              <a:rPr lang="nl-BE" sz="2000" dirty="0">
                <a:solidFill>
                  <a:srgbClr val="FF0000"/>
                </a:solidFill>
              </a:rPr>
              <a:t>   </a:t>
            </a:r>
            <a:endParaRPr lang="nl-NL" sz="2000" dirty="0">
              <a:solidFill>
                <a:srgbClr val="FF0000"/>
              </a:solidFill>
            </a:endParaRPr>
          </a:p>
        </p:txBody>
      </p:sp>
      <p:graphicFrame>
        <p:nvGraphicFramePr>
          <p:cNvPr id="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20620"/>
              </p:ext>
            </p:extLst>
          </p:nvPr>
        </p:nvGraphicFramePr>
        <p:xfrm>
          <a:off x="4572000" y="1760612"/>
          <a:ext cx="2028825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3000" imgH="482600" progId="Equation.3">
                  <p:embed/>
                </p:oleObj>
              </mc:Choice>
              <mc:Fallback>
                <p:oleObj name="Equation" r:id="rId2" imgW="11430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760612"/>
                        <a:ext cx="2028825" cy="739775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417299"/>
              </p:ext>
            </p:extLst>
          </p:nvPr>
        </p:nvGraphicFramePr>
        <p:xfrm>
          <a:off x="4572000" y="3560812"/>
          <a:ext cx="205105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55700" imgH="558800" progId="Equation.3">
                  <p:embed/>
                </p:oleObj>
              </mc:Choice>
              <mc:Fallback>
                <p:oleObj name="Equation" r:id="rId4" imgW="11557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560812"/>
                        <a:ext cx="2051050" cy="857250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8345461"/>
              </p:ext>
            </p:extLst>
          </p:nvPr>
        </p:nvGraphicFramePr>
        <p:xfrm>
          <a:off x="4572000" y="2624708"/>
          <a:ext cx="2276475" cy="79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82700" imgH="520700" progId="Equation.3">
                  <p:embed/>
                </p:oleObj>
              </mc:Choice>
              <mc:Fallback>
                <p:oleObj name="Equation" r:id="rId6" imgW="12827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624708"/>
                        <a:ext cx="2276475" cy="798513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192372"/>
              </p:ext>
            </p:extLst>
          </p:nvPr>
        </p:nvGraphicFramePr>
        <p:xfrm>
          <a:off x="4572000" y="4568924"/>
          <a:ext cx="2636837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485900" imgH="571500" progId="Equation.3">
                  <p:embed/>
                </p:oleObj>
              </mc:Choice>
              <mc:Fallback>
                <p:oleObj name="Equation" r:id="rId8" imgW="1485900" imgH="571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568924"/>
                        <a:ext cx="2636837" cy="876300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117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sz="3200">
                <a:cs typeface="+mj-cs"/>
              </a:rPr>
              <a:t>Spectral Subtraction: </a:t>
            </a:r>
            <a:r>
              <a:rPr lang="en-US" sz="3200">
                <a:cs typeface="+mj-cs"/>
              </a:rPr>
              <a:t>Gain Functions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2708" y="1164803"/>
            <a:ext cx="8713788" cy="5216525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cs typeface="+mn-cs"/>
              </a:rPr>
              <a:t>Example 1: Ephraim-</a:t>
            </a:r>
            <a:r>
              <a:rPr lang="en-US" sz="2400" dirty="0" err="1">
                <a:cs typeface="+mn-cs"/>
              </a:rPr>
              <a:t>Malah</a:t>
            </a:r>
            <a:r>
              <a:rPr lang="en-US" sz="2400" dirty="0">
                <a:cs typeface="+mn-cs"/>
              </a:rPr>
              <a:t> Suppression Rule (EMSR)</a:t>
            </a:r>
          </a:p>
          <a:p>
            <a:pPr>
              <a:buFontTx/>
              <a:buNone/>
              <a:defRPr/>
            </a:pPr>
            <a:endParaRPr lang="en-US" dirty="0">
              <a:cs typeface="+mn-cs"/>
            </a:endParaRPr>
          </a:p>
          <a:p>
            <a:pPr>
              <a:buFontTx/>
              <a:buNone/>
              <a:defRPr/>
            </a:pPr>
            <a:endParaRPr lang="en-US" dirty="0">
              <a:cs typeface="+mn-cs"/>
            </a:endParaRPr>
          </a:p>
          <a:p>
            <a:pPr>
              <a:buFontTx/>
              <a:buNone/>
              <a:defRPr/>
            </a:pPr>
            <a:endParaRPr lang="en-US" dirty="0">
              <a:cs typeface="+mn-cs"/>
            </a:endParaRPr>
          </a:p>
          <a:p>
            <a:pPr>
              <a:buFontTx/>
              <a:buNone/>
              <a:defRPr/>
            </a:pPr>
            <a:r>
              <a:rPr lang="en-US" sz="2400" b="0" dirty="0">
                <a:cs typeface="+mn-cs"/>
              </a:rPr>
              <a:t>with:</a:t>
            </a:r>
          </a:p>
          <a:p>
            <a:pPr>
              <a:buFontTx/>
              <a:buNone/>
              <a:defRPr/>
            </a:pPr>
            <a:endParaRPr lang="en-US" dirty="0">
              <a:cs typeface="+mn-cs"/>
            </a:endParaRPr>
          </a:p>
          <a:p>
            <a:pPr>
              <a:buFontTx/>
              <a:buNone/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sz="1800" b="0" dirty="0">
                <a:cs typeface="+mn-cs"/>
              </a:rPr>
              <a:t>This corresponds to a </a:t>
            </a:r>
            <a:r>
              <a:rPr lang="en-US" sz="1800" u="sng" dirty="0">
                <a:cs typeface="+mn-cs"/>
              </a:rPr>
              <a:t>MMSE</a:t>
            </a:r>
            <a:r>
              <a:rPr lang="en-US" sz="1800" dirty="0">
                <a:cs typeface="+mn-cs"/>
              </a:rPr>
              <a:t> </a:t>
            </a:r>
            <a:r>
              <a:rPr lang="en-US" sz="1800" b="0" dirty="0">
                <a:cs typeface="+mn-cs"/>
              </a:rPr>
              <a:t>(*)</a:t>
            </a:r>
            <a:r>
              <a:rPr lang="en-US" sz="1800" dirty="0">
                <a:cs typeface="+mn-cs"/>
              </a:rPr>
              <a:t> </a:t>
            </a:r>
            <a:r>
              <a:rPr lang="en-US" sz="1800" b="0" dirty="0">
                <a:cs typeface="+mn-cs"/>
              </a:rPr>
              <a:t>estimation of the ‘speech spectral amplitude’       |</a:t>
            </a:r>
            <a:r>
              <a:rPr lang="nl-BE" sz="1800" b="0" i="1" dirty="0">
                <a:cs typeface="+mn-cs"/>
              </a:rPr>
              <a:t>Si(</a:t>
            </a:r>
            <a:r>
              <a:rPr lang="nl-BE" sz="1800" b="0" i="1" dirty="0">
                <a:cs typeface="+mn-cs"/>
                <a:sym typeface="Symbol" charset="0"/>
              </a:rPr>
              <a:t></a:t>
            </a:r>
            <a:r>
              <a:rPr lang="nl-BE" sz="1800" b="0" i="1" dirty="0">
                <a:cs typeface="+mn-cs"/>
              </a:rPr>
              <a:t>)|</a:t>
            </a:r>
            <a:r>
              <a:rPr lang="en-US" sz="1800" b="0" dirty="0">
                <a:cs typeface="+mn-cs"/>
              </a:rPr>
              <a:t> based on observation </a:t>
            </a:r>
            <a:r>
              <a:rPr lang="nl-BE" sz="1800" b="0" i="1" dirty="0">
                <a:cs typeface="+mn-cs"/>
              </a:rPr>
              <a:t>Yi(</a:t>
            </a:r>
            <a:r>
              <a:rPr lang="nl-BE" sz="1800" b="0" i="1" dirty="0">
                <a:cs typeface="+mn-cs"/>
                <a:sym typeface="Symbol" charset="0"/>
              </a:rPr>
              <a:t></a:t>
            </a:r>
            <a:r>
              <a:rPr lang="nl-BE" sz="1800" b="0" i="1" dirty="0">
                <a:cs typeface="+mn-cs"/>
              </a:rPr>
              <a:t>)</a:t>
            </a:r>
            <a:r>
              <a:rPr lang="nl-BE" sz="1800" b="0" dirty="0">
                <a:cs typeface="+mn-cs"/>
              </a:rPr>
              <a:t>  ( estimate equal to</a:t>
            </a:r>
            <a:r>
              <a:rPr lang="nl-BE" sz="1600" b="0" dirty="0">
                <a:cs typeface="+mn-cs"/>
              </a:rPr>
              <a:t> </a:t>
            </a:r>
            <a:r>
              <a:rPr lang="nl-BE" sz="2000" dirty="0">
                <a:cs typeface="+mn-cs"/>
              </a:rPr>
              <a:t>E{ </a:t>
            </a:r>
            <a:r>
              <a:rPr lang="en-US" sz="1600" b="0" dirty="0">
                <a:cs typeface="+mn-cs"/>
              </a:rPr>
              <a:t>|</a:t>
            </a:r>
            <a:r>
              <a:rPr lang="nl-BE" sz="1600" b="0" i="1" dirty="0">
                <a:cs typeface="+mn-cs"/>
              </a:rPr>
              <a:t>Si(</a:t>
            </a:r>
            <a:r>
              <a:rPr lang="nl-BE" sz="1600" b="0" i="1" dirty="0">
                <a:cs typeface="+mn-cs"/>
                <a:sym typeface="Symbol" charset="0"/>
              </a:rPr>
              <a:t></a:t>
            </a:r>
            <a:r>
              <a:rPr lang="nl-BE" sz="1600" b="0" i="1" dirty="0">
                <a:cs typeface="+mn-cs"/>
              </a:rPr>
              <a:t>)|</a:t>
            </a:r>
            <a:r>
              <a:rPr lang="en-US" sz="1600" b="0" dirty="0">
                <a:cs typeface="+mn-cs"/>
              </a:rPr>
              <a:t> </a:t>
            </a:r>
            <a:r>
              <a:rPr lang="en-US" sz="2000" dirty="0">
                <a:cs typeface="+mn-cs"/>
              </a:rPr>
              <a:t>|</a:t>
            </a:r>
            <a:r>
              <a:rPr lang="en-US" sz="2000" b="0" dirty="0">
                <a:cs typeface="+mn-cs"/>
              </a:rPr>
              <a:t> </a:t>
            </a:r>
            <a:r>
              <a:rPr lang="nl-BE" sz="1600" b="0" i="1" dirty="0">
                <a:cs typeface="+mn-cs"/>
              </a:rPr>
              <a:t>Yi(</a:t>
            </a:r>
            <a:r>
              <a:rPr lang="nl-BE" sz="1600" b="0" i="1" dirty="0">
                <a:cs typeface="+mn-cs"/>
                <a:sym typeface="Symbol" charset="0"/>
              </a:rPr>
              <a:t></a:t>
            </a:r>
            <a:r>
              <a:rPr lang="nl-BE" sz="1600" b="0" i="1" dirty="0">
                <a:cs typeface="+mn-cs"/>
              </a:rPr>
              <a:t>) </a:t>
            </a:r>
            <a:r>
              <a:rPr lang="nl-BE" sz="2000" dirty="0">
                <a:cs typeface="+mn-cs"/>
              </a:rPr>
              <a:t>}  </a:t>
            </a:r>
            <a:r>
              <a:rPr lang="nl-BE" sz="1800" b="0" dirty="0">
                <a:cs typeface="+mn-cs"/>
              </a:rPr>
              <a:t>)</a:t>
            </a:r>
            <a:r>
              <a:rPr lang="nl-BE" sz="1600" b="0" dirty="0">
                <a:cs typeface="+mn-cs"/>
              </a:rPr>
              <a:t> </a:t>
            </a:r>
            <a:r>
              <a:rPr lang="nl-BE" sz="1800" b="0" dirty="0">
                <a:cs typeface="+mn-cs"/>
              </a:rPr>
              <a:t>assuming </a:t>
            </a:r>
            <a:r>
              <a:rPr lang="en-US" sz="1800" b="0" dirty="0">
                <a:cs typeface="+mn-cs"/>
              </a:rPr>
              <a:t>Gaussian a priori distributions for </a:t>
            </a:r>
            <a:r>
              <a:rPr lang="nl-BE" sz="1800" b="0" i="1" dirty="0">
                <a:cs typeface="+mn-cs"/>
              </a:rPr>
              <a:t>Si(</a:t>
            </a:r>
            <a:r>
              <a:rPr lang="nl-BE" sz="1800" b="0" i="1" dirty="0">
                <a:cs typeface="+mn-cs"/>
                <a:sym typeface="Symbol" charset="0"/>
              </a:rPr>
              <a:t></a:t>
            </a:r>
            <a:r>
              <a:rPr lang="nl-BE" sz="1800" b="0" i="1" dirty="0">
                <a:cs typeface="+mn-cs"/>
              </a:rPr>
              <a:t>)</a:t>
            </a:r>
            <a:r>
              <a:rPr lang="en-US" sz="1800" b="0" dirty="0">
                <a:cs typeface="+mn-cs"/>
              </a:rPr>
              <a:t> and </a:t>
            </a:r>
            <a:r>
              <a:rPr lang="nl-BE" sz="1800" b="0" i="1" dirty="0">
                <a:cs typeface="+mn-cs"/>
              </a:rPr>
              <a:t>Ni(</a:t>
            </a:r>
            <a:r>
              <a:rPr lang="nl-BE" sz="1800" b="0" i="1" dirty="0">
                <a:cs typeface="+mn-cs"/>
                <a:sym typeface="Symbol" charset="0"/>
              </a:rPr>
              <a:t></a:t>
            </a:r>
            <a:r>
              <a:rPr lang="nl-BE" sz="1800" b="0" i="1" dirty="0">
                <a:cs typeface="+mn-cs"/>
              </a:rPr>
              <a:t>)</a:t>
            </a:r>
            <a:r>
              <a:rPr lang="en-US" sz="1800" b="0" dirty="0">
                <a:cs typeface="+mn-cs"/>
              </a:rPr>
              <a:t>   </a:t>
            </a:r>
            <a:r>
              <a:rPr lang="en-US" sz="1400" b="0" dirty="0">
                <a:solidFill>
                  <a:srgbClr val="FFFF66"/>
                </a:solidFill>
                <a:cs typeface="+mn-cs"/>
              </a:rPr>
              <a:t>[Ephraim &amp; </a:t>
            </a:r>
            <a:r>
              <a:rPr lang="en-US" sz="1400" b="0" dirty="0" err="1">
                <a:solidFill>
                  <a:srgbClr val="FFFF66"/>
                </a:solidFill>
                <a:cs typeface="+mn-cs"/>
              </a:rPr>
              <a:t>Malah</a:t>
            </a:r>
            <a:r>
              <a:rPr lang="en-US" sz="1400" b="0" dirty="0">
                <a:solidFill>
                  <a:srgbClr val="FFFF66"/>
                </a:solidFill>
                <a:cs typeface="+mn-cs"/>
              </a:rPr>
              <a:t> 1984]</a:t>
            </a:r>
          </a:p>
          <a:p>
            <a:pPr>
              <a:defRPr/>
            </a:pPr>
            <a:r>
              <a:rPr lang="en-US" sz="1800" b="0" dirty="0">
                <a:cs typeface="+mn-cs"/>
              </a:rPr>
              <a:t>Similar formula for MMSE ‘log-spectral amplitude’ estimation </a:t>
            </a:r>
            <a:r>
              <a:rPr lang="en-US" sz="1400" b="0" dirty="0">
                <a:solidFill>
                  <a:srgbClr val="FFFF66"/>
                </a:solidFill>
                <a:cs typeface="+mn-cs"/>
              </a:rPr>
              <a:t>[Ephraim &amp; </a:t>
            </a:r>
            <a:r>
              <a:rPr lang="en-US" sz="1400" b="0" dirty="0" err="1">
                <a:solidFill>
                  <a:srgbClr val="FFFF66"/>
                </a:solidFill>
                <a:cs typeface="+mn-cs"/>
              </a:rPr>
              <a:t>Malah</a:t>
            </a:r>
            <a:r>
              <a:rPr lang="en-US" sz="1400" b="0" dirty="0">
                <a:solidFill>
                  <a:srgbClr val="FFFF66"/>
                </a:solidFill>
                <a:cs typeface="+mn-cs"/>
              </a:rPr>
              <a:t> 1985]</a:t>
            </a:r>
            <a:endParaRPr lang="en-US" sz="1400" b="0" dirty="0">
              <a:cs typeface="+mn-cs"/>
            </a:endParaRPr>
          </a:p>
          <a:p>
            <a:pPr>
              <a:spcBef>
                <a:spcPts val="1536"/>
              </a:spcBef>
              <a:buFontTx/>
              <a:buNone/>
              <a:defRPr/>
            </a:pPr>
            <a:r>
              <a:rPr lang="en-US" sz="1400" b="0" dirty="0">
                <a:cs typeface="+mn-cs"/>
              </a:rPr>
              <a:t>(*) minimum mean squared error</a:t>
            </a:r>
          </a:p>
        </p:txBody>
      </p:sp>
      <p:graphicFrame>
        <p:nvGraphicFramePr>
          <p:cNvPr id="2355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1961128"/>
              </p:ext>
            </p:extLst>
          </p:nvPr>
        </p:nvGraphicFramePr>
        <p:xfrm>
          <a:off x="1619672" y="1754188"/>
          <a:ext cx="6157913" cy="69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238500" imgH="482600" progId="Equation.3">
                  <p:embed/>
                </p:oleObj>
              </mc:Choice>
              <mc:Fallback>
                <p:oleObj name="Equation" r:id="rId2" imgW="32385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1754188"/>
                        <a:ext cx="6157913" cy="696912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556" name="Group 20"/>
          <p:cNvGrpSpPr>
            <a:grpSpLocks/>
          </p:cNvGrpSpPr>
          <p:nvPr/>
        </p:nvGrpSpPr>
        <p:grpSpPr bwMode="auto">
          <a:xfrm>
            <a:off x="1619250" y="2514602"/>
            <a:ext cx="4797425" cy="1976439"/>
            <a:chOff x="2199" y="1765"/>
            <a:chExt cx="3022" cy="1245"/>
          </a:xfrm>
        </p:grpSpPr>
        <p:graphicFrame>
          <p:nvGraphicFramePr>
            <p:cNvPr id="23558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76670307"/>
                </p:ext>
              </p:extLst>
            </p:nvPr>
          </p:nvGraphicFramePr>
          <p:xfrm>
            <a:off x="2199" y="1765"/>
            <a:ext cx="3022" cy="12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3238500" imgH="1422400" progId="Equation.3">
                    <p:embed/>
                  </p:oleObj>
                </mc:Choice>
                <mc:Fallback>
                  <p:oleObj name="Equation" r:id="rId4" imgW="3238500" imgH="142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99" y="1765"/>
                          <a:ext cx="3022" cy="1245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3559" name="Group 19"/>
            <p:cNvGrpSpPr>
              <a:grpSpLocks/>
            </p:cNvGrpSpPr>
            <p:nvPr/>
          </p:nvGrpSpPr>
          <p:grpSpPr bwMode="auto">
            <a:xfrm>
              <a:off x="3424" y="1842"/>
              <a:ext cx="1478" cy="658"/>
              <a:chOff x="2260" y="2166"/>
              <a:chExt cx="1478" cy="658"/>
            </a:xfrm>
          </p:grpSpPr>
          <p:sp>
            <p:nvSpPr>
              <p:cNvPr id="167943" name="Oval 7"/>
              <p:cNvSpPr>
                <a:spLocks noChangeArrowheads="1"/>
              </p:cNvSpPr>
              <p:nvPr/>
            </p:nvSpPr>
            <p:spPr bwMode="auto">
              <a:xfrm>
                <a:off x="2260" y="2166"/>
                <a:ext cx="311" cy="366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66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67944" name="Oval 8"/>
              <p:cNvSpPr>
                <a:spLocks noChangeArrowheads="1"/>
              </p:cNvSpPr>
              <p:nvPr/>
            </p:nvSpPr>
            <p:spPr bwMode="auto">
              <a:xfrm>
                <a:off x="2766" y="2166"/>
                <a:ext cx="350" cy="366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66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67946" name="Line 10"/>
              <p:cNvSpPr>
                <a:spLocks noChangeShapeType="1"/>
              </p:cNvSpPr>
              <p:nvPr/>
            </p:nvSpPr>
            <p:spPr bwMode="auto">
              <a:xfrm>
                <a:off x="2455" y="2532"/>
                <a:ext cx="155" cy="10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67947" name="Line 11"/>
              <p:cNvSpPr>
                <a:spLocks noChangeShapeType="1"/>
              </p:cNvSpPr>
              <p:nvPr/>
            </p:nvSpPr>
            <p:spPr bwMode="auto">
              <a:xfrm flipH="1">
                <a:off x="2727" y="2532"/>
                <a:ext cx="156" cy="10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67948" name="Text Box 12"/>
              <p:cNvSpPr txBox="1">
                <a:spLocks noChangeArrowheads="1"/>
              </p:cNvSpPr>
              <p:nvPr/>
            </p:nvSpPr>
            <p:spPr bwMode="auto">
              <a:xfrm>
                <a:off x="2355" y="2632"/>
                <a:ext cx="1383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FFFF66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>
                  <a:defRPr/>
                </a:pPr>
                <a:r>
                  <a:rPr lang="en-US" sz="1400" b="0">
                    <a:solidFill>
                      <a:srgbClr val="FF0000"/>
                    </a:solidFill>
                    <a:cs typeface="+mn-cs"/>
                  </a:rPr>
                  <a:t>modified</a:t>
                </a:r>
                <a:r>
                  <a:rPr lang="en-US" sz="1400" b="0">
                    <a:solidFill>
                      <a:srgbClr val="FFFF66"/>
                    </a:solidFill>
                    <a:cs typeface="+mn-cs"/>
                  </a:rPr>
                  <a:t> </a:t>
                </a:r>
                <a:r>
                  <a:rPr lang="en-US" sz="1400" b="0">
                    <a:solidFill>
                      <a:srgbClr val="FF0000"/>
                    </a:solidFill>
                    <a:cs typeface="+mn-cs"/>
                  </a:rPr>
                  <a:t>Bessel functions</a:t>
                </a:r>
              </a:p>
            </p:txBody>
          </p:sp>
        </p:grpSp>
      </p:grpSp>
      <p:sp>
        <p:nvSpPr>
          <p:cNvPr id="167952" name="Rectangle 16"/>
          <p:cNvSpPr>
            <a:spLocks noChangeArrowheads="1"/>
          </p:cNvSpPr>
          <p:nvPr/>
        </p:nvSpPr>
        <p:spPr bwMode="auto">
          <a:xfrm rot="-2062572">
            <a:off x="-759424" y="718416"/>
            <a:ext cx="5192197" cy="82391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wrap="square" lIns="92075" tIns="46038" rIns="92075" bIns="46038">
            <a:spAutoFit/>
          </a:bodyPr>
          <a:lstStyle/>
          <a:p>
            <a:pPr>
              <a:defRPr/>
            </a:pPr>
            <a:r>
              <a:rPr lang="en-US" sz="4800" b="0" dirty="0">
                <a:solidFill>
                  <a:srgbClr val="E42904"/>
                </a:solidFill>
                <a:cs typeface="+mn-cs"/>
              </a:rPr>
              <a:t>skip formulas</a:t>
            </a:r>
          </a:p>
        </p:txBody>
      </p:sp>
    </p:spTree>
    <p:extLst>
      <p:ext uri="{BB962C8B-B14F-4D97-AF65-F5344CB8AC3E}">
        <p14:creationId xmlns:p14="http://schemas.microsoft.com/office/powerpoint/2010/main" val="1291094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opic3">
  <a:themeElements>
    <a:clrScheme name="">
      <a:dk1>
        <a:srgbClr val="081D58"/>
      </a:dk1>
      <a:lt1>
        <a:srgbClr val="FFFFFF"/>
      </a:lt1>
      <a:dk2>
        <a:srgbClr val="AA0000"/>
      </a:dk2>
      <a:lt2>
        <a:srgbClr val="A2C1FE"/>
      </a:lt2>
      <a:accent1>
        <a:srgbClr val="AA0000"/>
      </a:accent1>
      <a:accent2>
        <a:srgbClr val="3365FB"/>
      </a:accent2>
      <a:accent3>
        <a:srgbClr val="FFFFFF"/>
      </a:accent3>
      <a:accent4>
        <a:srgbClr val="06174A"/>
      </a:accent4>
      <a:accent5>
        <a:srgbClr val="D2AAAA"/>
      </a:accent5>
      <a:accent6>
        <a:srgbClr val="2D5BE3"/>
      </a:accent6>
      <a:hlink>
        <a:srgbClr val="FE9B03"/>
      </a:hlink>
      <a:folHlink>
        <a:srgbClr val="438E00"/>
      </a:folHlink>
    </a:clrScheme>
    <a:fontScheme name="Topic3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2075" tIns="46038" rIns="92075" bIns="46038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2075" tIns="46038" rIns="92075" bIns="46038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Topic3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pic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pic3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pic3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pic3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pic3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pic3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Topic3</Template>
  <TotalTime>17843</TotalTime>
  <Words>2573</Words>
  <Application>Microsoft Macintosh PowerPoint</Application>
  <PresentationFormat>On-screen Show (4:3)</PresentationFormat>
  <Paragraphs>581</Paragraphs>
  <Slides>40</Slides>
  <Notes>0</Notes>
  <HiddenSlides>0</HiddenSlides>
  <MMClips>6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Symbol</vt:lpstr>
      <vt:lpstr>Times New Roman</vt:lpstr>
      <vt:lpstr>Univers</vt:lpstr>
      <vt:lpstr>Wingdings</vt:lpstr>
      <vt:lpstr>Topic3</vt:lpstr>
      <vt:lpstr>Equation</vt:lpstr>
      <vt:lpstr>Vergelijking</vt:lpstr>
      <vt:lpstr>Digital Audio Signal Processing  DASP  Chapter-2 Single-Channel Noise Reduction</vt:lpstr>
      <vt:lpstr>Single-Channel Noise Reduction</vt:lpstr>
      <vt:lpstr>Single-Channel Noise Reduction</vt:lpstr>
      <vt:lpstr>Overview</vt:lpstr>
      <vt:lpstr>Spectral Subtraction: Basics</vt:lpstr>
      <vt:lpstr>Spectral Subtraction: Basics</vt:lpstr>
      <vt:lpstr>Spectral Subtraction: Basics</vt:lpstr>
      <vt:lpstr>Spectral Subtraction: Gain Functions</vt:lpstr>
      <vt:lpstr>Spectral Subtraction: Gain Functions</vt:lpstr>
      <vt:lpstr>Spectral Subtraction: Gain Functions</vt:lpstr>
      <vt:lpstr>Spectral Subtraction: Gain Functions</vt:lpstr>
      <vt:lpstr>Overview</vt:lpstr>
      <vt:lpstr>Spectral Subtraction: Realization</vt:lpstr>
      <vt:lpstr>Spectral Subtraction: Realization</vt:lpstr>
      <vt:lpstr>Spectral Subtraction: Musical Noise</vt:lpstr>
      <vt:lpstr>Spectral Subtraction: Musical Noise</vt:lpstr>
      <vt:lpstr>Overview</vt:lpstr>
      <vt:lpstr>Signal model based spectral subtraction </vt:lpstr>
      <vt:lpstr>Signal model based spectral subtraction </vt:lpstr>
      <vt:lpstr>Signal model based spectral subtraction </vt:lpstr>
      <vt:lpstr>Overview</vt:lpstr>
      <vt:lpstr>Kalman Filter Recap 1/3</vt:lpstr>
      <vt:lpstr>Kalman Filter Recap 2/3</vt:lpstr>
      <vt:lpstr>Kalman Filter Recap 3/3</vt:lpstr>
      <vt:lpstr>Kalman Filter Based Noise Reduction</vt:lpstr>
      <vt:lpstr>Kalman Filter Based Noise Reduction</vt:lpstr>
      <vt:lpstr>Kalman Filter Based Noise Reduction</vt:lpstr>
      <vt:lpstr>Kalman Filter Based Noise Reduction</vt:lpstr>
      <vt:lpstr>Overview</vt:lpstr>
      <vt:lpstr>Subspace Methods</vt:lpstr>
      <vt:lpstr>Subspace Methods</vt:lpstr>
      <vt:lpstr>Subspace Methods</vt:lpstr>
      <vt:lpstr>Subspace Methods</vt:lpstr>
      <vt:lpstr>Subspace Methods</vt:lpstr>
      <vt:lpstr>Subspace Methods</vt:lpstr>
      <vt:lpstr>Subspace Methods</vt:lpstr>
      <vt:lpstr>Subspace Methods</vt:lpstr>
      <vt:lpstr>Subspace Methods</vt:lpstr>
      <vt:lpstr>Subspace Methods</vt:lpstr>
      <vt:lpstr>Conclusion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Audio and Speech Processing  Lecture 6 :   Single Channel Speech Enhancement</dc:title>
  <dc:creator>marc moonen</dc:creator>
  <cp:lastModifiedBy>Marc Moonen</cp:lastModifiedBy>
  <cp:revision>329</cp:revision>
  <cp:lastPrinted>2020-10-05T10:02:53Z</cp:lastPrinted>
  <dcterms:created xsi:type="dcterms:W3CDTF">2001-11-25T17:35:58Z</dcterms:created>
  <dcterms:modified xsi:type="dcterms:W3CDTF">2023-10-03T12:41:01Z</dcterms:modified>
</cp:coreProperties>
</file>